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71" r:id="rId5"/>
    <p:sldId id="272" r:id="rId6"/>
    <p:sldId id="273" r:id="rId7"/>
    <p:sldId id="259" r:id="rId8"/>
    <p:sldId id="260" r:id="rId9"/>
    <p:sldId id="261" r:id="rId10"/>
    <p:sldId id="262" r:id="rId11"/>
    <p:sldId id="263" r:id="rId12"/>
    <p:sldId id="264" r:id="rId13"/>
    <p:sldId id="265" r:id="rId14"/>
    <p:sldId id="276" r:id="rId15"/>
    <p:sldId id="275" r:id="rId16"/>
    <p:sldId id="266" r:id="rId17"/>
    <p:sldId id="267" r:id="rId18"/>
    <p:sldId id="268" r:id="rId19"/>
    <p:sldId id="269" r:id="rId20"/>
    <p:sldId id="277" r:id="rId21"/>
    <p:sldId id="278" r:id="rId22"/>
    <p:sldId id="279" r:id="rId23"/>
    <p:sldId id="280" r:id="rId24"/>
    <p:sldId id="281" r:id="rId25"/>
    <p:sldId id="274" r:id="rId26"/>
    <p:sldId id="282" r:id="rId27"/>
    <p:sldId id="288" r:id="rId28"/>
    <p:sldId id="289" r:id="rId29"/>
    <p:sldId id="290" r:id="rId30"/>
    <p:sldId id="291" r:id="rId31"/>
    <p:sldId id="283" r:id="rId32"/>
    <p:sldId id="284" r:id="rId33"/>
    <p:sldId id="285" r:id="rId34"/>
    <p:sldId id="286" r:id="rId35"/>
    <p:sldId id="287" r:id="rId36"/>
    <p:sldId id="292" r:id="rId37"/>
    <p:sldId id="294" r:id="rId38"/>
    <p:sldId id="293" r:id="rId39"/>
    <p:sldId id="296" r:id="rId40"/>
    <p:sldId id="295" r:id="rId41"/>
    <p:sldId id="297" r:id="rId42"/>
    <p:sldId id="298" r:id="rId43"/>
    <p:sldId id="299" r:id="rId44"/>
    <p:sldId id="301" r:id="rId45"/>
    <p:sldId id="320" r:id="rId46"/>
    <p:sldId id="313" r:id="rId47"/>
    <p:sldId id="300" r:id="rId48"/>
    <p:sldId id="302" r:id="rId49"/>
    <p:sldId id="317" r:id="rId50"/>
    <p:sldId id="318" r:id="rId51"/>
    <p:sldId id="319" r:id="rId52"/>
    <p:sldId id="314" r:id="rId53"/>
    <p:sldId id="316" r:id="rId54"/>
    <p:sldId id="321" r:id="rId55"/>
    <p:sldId id="322" r:id="rId56"/>
    <p:sldId id="304" r:id="rId57"/>
    <p:sldId id="305" r:id="rId58"/>
    <p:sldId id="306" r:id="rId59"/>
    <p:sldId id="308" r:id="rId60"/>
    <p:sldId id="307" r:id="rId61"/>
    <p:sldId id="309" r:id="rId62"/>
    <p:sldId id="310" r:id="rId63"/>
    <p:sldId id="311" r:id="rId64"/>
    <p:sldId id="31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D152E24-9102-4979-BFC5-D0C2B0948A74}" type="datetimeFigureOut">
              <a:rPr lang="en-US" smtClean="0"/>
              <a:pPr/>
              <a:t>12/5/2021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152E24-9102-4979-BFC5-D0C2B0948A74}" type="datetimeFigureOut">
              <a:rPr lang="en-US" smtClean="0"/>
              <a:pPr/>
              <a:t>12/5/2021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152E24-9102-4979-BFC5-D0C2B0948A74}" type="datetimeFigureOut">
              <a:rPr lang="en-US" smtClean="0"/>
              <a:pPr/>
              <a:t>12/5/2021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152E24-9102-4979-BFC5-D0C2B0948A74}" type="datetimeFigureOut">
              <a:rPr lang="en-US" smtClean="0"/>
              <a:pPr/>
              <a:t>12/5/2021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52E24-9102-4979-BFC5-D0C2B0948A74}" type="datetimeFigureOut">
              <a:rPr lang="en-US" smtClean="0"/>
              <a:pPr/>
              <a:t>12/5/2021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D152E24-9102-4979-BFC5-D0C2B0948A74}" type="datetimeFigureOut">
              <a:rPr lang="en-US" smtClean="0"/>
              <a:pPr/>
              <a:t>12/5/2021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D152E24-9102-4979-BFC5-D0C2B0948A74}" type="datetimeFigureOut">
              <a:rPr lang="en-US" smtClean="0"/>
              <a:pPr/>
              <a:t>12/5/2021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D152E24-9102-4979-BFC5-D0C2B0948A74}" type="datetimeFigureOut">
              <a:rPr lang="en-US" smtClean="0"/>
              <a:pPr/>
              <a:t>12/5/2021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52E24-9102-4979-BFC5-D0C2B0948A74}" type="datetimeFigureOut">
              <a:rPr lang="en-US" smtClean="0"/>
              <a:pPr/>
              <a:t>12/5/2021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2E24-9102-4979-BFC5-D0C2B0948A74}" type="datetimeFigureOut">
              <a:rPr lang="en-US" smtClean="0"/>
              <a:pPr/>
              <a:t>12/5/2021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2E24-9102-4979-BFC5-D0C2B0948A74}" type="datetimeFigureOut">
              <a:rPr lang="en-US" smtClean="0"/>
              <a:pPr/>
              <a:t>12/5/2021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625F67-7E2D-43CE-93ED-B2EDB65A384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52E24-9102-4979-BFC5-D0C2B0948A74}" type="datetimeFigureOut">
              <a:rPr lang="en-US" smtClean="0"/>
              <a:pPr/>
              <a:t>12/5/2021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25F67-7E2D-43CE-93ED-B2EDB65A384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IN" sz="8000" dirty="0" smtClean="0">
                <a:solidFill>
                  <a:schemeClr val="accent2"/>
                </a:solidFill>
              </a:rPr>
              <a:t>E</a:t>
            </a:r>
            <a:r>
              <a:rPr lang="en-IN" sz="8000" dirty="0" smtClean="0">
                <a:solidFill>
                  <a:srgbClr val="00B050"/>
                </a:solidFill>
              </a:rPr>
              <a:t>l</a:t>
            </a:r>
            <a:r>
              <a:rPr lang="en-IN" sz="8000" dirty="0" smtClean="0">
                <a:solidFill>
                  <a:srgbClr val="C00000"/>
                </a:solidFill>
              </a:rPr>
              <a:t>e</a:t>
            </a:r>
            <a:r>
              <a:rPr lang="en-IN" sz="8000" dirty="0" smtClean="0">
                <a:solidFill>
                  <a:srgbClr val="00B0F0"/>
                </a:solidFill>
              </a:rPr>
              <a:t>c</a:t>
            </a:r>
            <a:r>
              <a:rPr lang="en-IN" sz="8000" dirty="0" smtClean="0">
                <a:solidFill>
                  <a:srgbClr val="002060"/>
                </a:solidFill>
              </a:rPr>
              <a:t>t</a:t>
            </a:r>
            <a:r>
              <a:rPr lang="en-IN" sz="8000" dirty="0" smtClean="0">
                <a:solidFill>
                  <a:srgbClr val="00B050"/>
                </a:solidFill>
              </a:rPr>
              <a:t>r</a:t>
            </a:r>
            <a:r>
              <a:rPr lang="en-IN" sz="8000" dirty="0" smtClean="0">
                <a:solidFill>
                  <a:srgbClr val="FFC000"/>
                </a:solidFill>
              </a:rPr>
              <a:t>i</a:t>
            </a:r>
            <a:r>
              <a:rPr lang="en-IN" sz="8000" dirty="0" smtClean="0">
                <a:solidFill>
                  <a:srgbClr val="C00000"/>
                </a:solidFill>
              </a:rPr>
              <a:t>c</a:t>
            </a:r>
            <a:r>
              <a:rPr lang="en-IN" sz="8000" dirty="0" smtClean="0">
                <a:solidFill>
                  <a:srgbClr val="0070C0"/>
                </a:solidFill>
              </a:rPr>
              <a:t>a</a:t>
            </a:r>
            <a:r>
              <a:rPr lang="en-IN" sz="8000" dirty="0" smtClean="0">
                <a:solidFill>
                  <a:srgbClr val="FF0000"/>
                </a:solidFill>
              </a:rPr>
              <a:t>l</a:t>
            </a:r>
            <a:r>
              <a:rPr lang="en-IN" sz="8000" dirty="0" smtClean="0"/>
              <a:t> </a:t>
            </a:r>
            <a:r>
              <a:rPr lang="en-IN" sz="8000" dirty="0" smtClean="0">
                <a:solidFill>
                  <a:srgbClr val="00B050"/>
                </a:solidFill>
              </a:rPr>
              <a:t>S</a:t>
            </a:r>
            <a:r>
              <a:rPr lang="en-IN" sz="8000" dirty="0" smtClean="0">
                <a:solidFill>
                  <a:srgbClr val="FF0000"/>
                </a:solidFill>
              </a:rPr>
              <a:t>a</a:t>
            </a:r>
            <a:r>
              <a:rPr lang="en-IN" sz="8000" dirty="0" smtClean="0">
                <a:solidFill>
                  <a:srgbClr val="0070C0"/>
                </a:solidFill>
              </a:rPr>
              <a:t>f</a:t>
            </a:r>
            <a:r>
              <a:rPr lang="en-IN" sz="8000" dirty="0" smtClean="0">
                <a:solidFill>
                  <a:srgbClr val="FF0000"/>
                </a:solidFill>
              </a:rPr>
              <a:t>e</a:t>
            </a:r>
            <a:r>
              <a:rPr lang="en-IN" sz="8000" dirty="0" smtClean="0">
                <a:solidFill>
                  <a:srgbClr val="00B050"/>
                </a:solidFill>
              </a:rPr>
              <a:t>t</a:t>
            </a:r>
            <a:r>
              <a:rPr lang="en-IN" sz="8000" dirty="0" smtClean="0"/>
              <a:t>y</a:t>
            </a:r>
            <a:endParaRPr lang="en-IN" sz="8000" dirty="0"/>
          </a:p>
        </p:txBody>
      </p:sp>
      <p:sp>
        <p:nvSpPr>
          <p:cNvPr id="3" name="Subtitle 2"/>
          <p:cNvSpPr>
            <a:spLocks noGrp="1"/>
          </p:cNvSpPr>
          <p:nvPr>
            <p:ph type="subTitle" idx="1"/>
          </p:nvPr>
        </p:nvSpPr>
        <p:spPr/>
        <p:txBody>
          <a:bodyPr>
            <a:normAutofit/>
          </a:bodyPr>
          <a:lstStyle/>
          <a:p>
            <a:r>
              <a:rPr lang="en-IN" sz="4800" b="1" i="1" dirty="0" smtClean="0">
                <a:solidFill>
                  <a:srgbClr val="00B0F0"/>
                </a:solidFill>
              </a:rPr>
              <a:t>UNIT-III</a:t>
            </a:r>
          </a:p>
          <a:p>
            <a:r>
              <a:rPr lang="en-IN" sz="4800" b="1" i="1" dirty="0" smtClean="0">
                <a:solidFill>
                  <a:srgbClr val="00B0F0"/>
                </a:solidFill>
              </a:rPr>
              <a:t>V </a:t>
            </a:r>
            <a:r>
              <a:rPr lang="en-IN" sz="4800" b="1" i="1" dirty="0" err="1" smtClean="0">
                <a:solidFill>
                  <a:srgbClr val="00B0F0"/>
                </a:solidFill>
              </a:rPr>
              <a:t>Sem</a:t>
            </a:r>
            <a:r>
              <a:rPr lang="en-IN" sz="4800" b="1" i="1" dirty="0" smtClean="0">
                <a:solidFill>
                  <a:srgbClr val="00B0F0"/>
                </a:solidFill>
              </a:rPr>
              <a:t> (A &amp; B Sections)</a:t>
            </a:r>
            <a:endParaRPr lang="en-IN" sz="4800" b="1" i="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dirty="0" smtClean="0">
                <a:latin typeface="Bookman Old Style" pitchFamily="18" charset="0"/>
              </a:rPr>
              <a:t>Follow Your Procedures</a:t>
            </a:r>
            <a:endParaRPr lang="en-IN" sz="3000" dirty="0">
              <a:latin typeface="Bookman Old Style" pitchFamily="18" charset="0"/>
            </a:endParaRPr>
          </a:p>
        </p:txBody>
      </p:sp>
      <p:sp>
        <p:nvSpPr>
          <p:cNvPr id="3" name="Content Placeholder 2"/>
          <p:cNvSpPr>
            <a:spLocks noGrp="1"/>
          </p:cNvSpPr>
          <p:nvPr>
            <p:ph idx="1"/>
          </p:nvPr>
        </p:nvSpPr>
        <p:spPr>
          <a:xfrm>
            <a:off x="457200" y="1357298"/>
            <a:ext cx="8229600" cy="4768865"/>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en-IN" dirty="0" smtClean="0">
                <a:latin typeface="Bookman Old Style" pitchFamily="18" charset="0"/>
              </a:rPr>
              <a:t>In the past, some facilities have allowed the violation of safety procedures in the name of production. </a:t>
            </a:r>
          </a:p>
          <a:p>
            <a:pPr algn="just"/>
            <a:r>
              <a:rPr lang="en-IN" dirty="0" smtClean="0">
                <a:latin typeface="Bookman Old Style" pitchFamily="18" charset="0"/>
              </a:rPr>
              <a:t>Such actions are in violation of the law and have invariably proven to be costly in terms of human injury and/or death. </a:t>
            </a:r>
          </a:p>
          <a:p>
            <a:pPr algn="just"/>
            <a:r>
              <a:rPr lang="en-IN" dirty="0" smtClean="0">
                <a:latin typeface="Bookman Old Style" pitchFamily="18" charset="0"/>
              </a:rPr>
              <a:t>Violation of safety procedures without good cause should be a discharge offense. </a:t>
            </a:r>
          </a:p>
          <a:p>
            <a:pPr algn="just"/>
            <a:r>
              <a:rPr lang="en-IN" dirty="0" smtClean="0">
                <a:latin typeface="Bookman Old Style" pitchFamily="18" charset="0"/>
              </a:rPr>
              <a:t>What constitutes “good cause” must be decided on a local basis; however, excuses of lesser significance than immediate danger to life should not be acceptable.</a:t>
            </a: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lang="en-IN" sz="3000" b="1" dirty="0" smtClean="0">
                <a:latin typeface="Bookman Old Style" pitchFamily="18" charset="0"/>
              </a:rPr>
              <a:t>Use Appropriate Safety Equipment</a:t>
            </a:r>
            <a:endParaRPr lang="en-IN" sz="3000" dirty="0">
              <a:latin typeface="Bookman Old Style" pitchFamily="18" charset="0"/>
            </a:endParaRPr>
          </a:p>
        </p:txBody>
      </p:sp>
      <p:sp>
        <p:nvSpPr>
          <p:cNvPr id="3" name="Content Placeholder 2"/>
          <p:cNvSpPr>
            <a:spLocks noGrp="1"/>
          </p:cNvSpPr>
          <p:nvPr>
            <p:ph idx="1"/>
          </p:nvPr>
        </p:nvSpPr>
        <p:spPr>
          <a:xfrm>
            <a:off x="428596" y="1142984"/>
            <a:ext cx="8229600" cy="5429288"/>
          </a:xfr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n-IN" sz="2600" dirty="0" smtClean="0">
                <a:latin typeface="Bookman Old Style" pitchFamily="18" charset="0"/>
              </a:rPr>
              <a:t>No matter how meticulous workers are, accidents do occasionally happen. Equipment failures, lightning strikes, switching surges, and other such events can cause shock, arc, or blast.</a:t>
            </a:r>
          </a:p>
          <a:p>
            <a:pPr algn="just"/>
            <a:r>
              <a:rPr lang="en-IN" sz="2600" dirty="0" smtClean="0">
                <a:latin typeface="Bookman Old Style" pitchFamily="18" charset="0"/>
              </a:rPr>
              <a:t>Also, sometimes it becomes necessary for employees to work on or </a:t>
            </a:r>
            <a:r>
              <a:rPr lang="en-IN" sz="2600" b="1" dirty="0" smtClean="0">
                <a:latin typeface="Bookman Old Style" pitchFamily="18" charset="0"/>
              </a:rPr>
              <a:t>very close to energized conductors, which increases the chance of accidental contact.</a:t>
            </a:r>
          </a:p>
          <a:p>
            <a:pPr algn="just"/>
            <a:r>
              <a:rPr lang="en-IN" sz="2600" dirty="0" smtClean="0">
                <a:latin typeface="Bookman Old Style" pitchFamily="18" charset="0"/>
              </a:rPr>
              <a:t>Because of these reasons, appropriate safety equipment should be used any time workers are exposed to the possibility of electrical hazards.</a:t>
            </a:r>
            <a:endParaRPr lang="en-IN" sz="26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2600" b="1" dirty="0" smtClean="0">
                <a:latin typeface="Bookman Old Style" pitchFamily="18" charset="0"/>
              </a:rPr>
              <a:t>Ask If You Are Unsure, and Do Not Assume</a:t>
            </a:r>
            <a:endParaRPr lang="en-IN" sz="2600" dirty="0">
              <a:latin typeface="Bookman Old Style" pitchFamily="18" charset="0"/>
            </a:endParaRPr>
          </a:p>
        </p:txBody>
      </p:sp>
      <p:sp>
        <p:nvSpPr>
          <p:cNvPr id="3" name="Content Placeholder 2"/>
          <p:cNvSpPr>
            <a:spLocks noGrp="1"/>
          </p:cNvSpPr>
          <p:nvPr>
            <p:ph idx="1"/>
          </p:nvPr>
        </p:nvSpPr>
        <p:spPr>
          <a:xfrm>
            <a:off x="457200" y="1071546"/>
            <a:ext cx="8229600" cy="5054617"/>
          </a:xfr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n-IN" sz="2800" dirty="0" smtClean="0">
                <a:latin typeface="Bookman Old Style" pitchFamily="18" charset="0"/>
              </a:rPr>
              <a:t>Ignorance kills and injures many people each year. No one should ever get fired for asking a question—especially if it is a safety-related question. </a:t>
            </a:r>
          </a:p>
          <a:p>
            <a:pPr algn="just"/>
            <a:r>
              <a:rPr lang="en-IN" sz="2800" dirty="0" smtClean="0">
                <a:latin typeface="Bookman Old Style" pitchFamily="18" charset="0"/>
              </a:rPr>
              <a:t>Anyone who is uncertain about a particular situation should be encouraged to ask questions, which should then be answered by a qualified person immediately and to the fullest extent possible.</a:t>
            </a:r>
            <a:endParaRPr lang="en-IN" sz="2800"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3000" b="1" i="1" dirty="0" smtClean="0">
                <a:latin typeface="Bookman Old Style" pitchFamily="18" charset="0"/>
              </a:rPr>
              <a:t>JOB BRIEFINGS</a:t>
            </a:r>
            <a:endParaRPr lang="en-IN" sz="3000" dirty="0">
              <a:latin typeface="Bookman Old Style" pitchFamily="18" charset="0"/>
            </a:endParaRPr>
          </a:p>
        </p:txBody>
      </p:sp>
      <p:sp>
        <p:nvSpPr>
          <p:cNvPr id="3" name="Content Placeholder 2"/>
          <p:cNvSpPr>
            <a:spLocks noGrp="1"/>
          </p:cNvSpPr>
          <p:nvPr>
            <p:ph idx="1"/>
          </p:nvPr>
        </p:nvSpPr>
        <p:spPr>
          <a:xfrm>
            <a:off x="457200" y="1142984"/>
            <a:ext cx="8229600" cy="4983179"/>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n-IN" sz="2800" dirty="0" smtClean="0">
                <a:latin typeface="Bookman Old Style" pitchFamily="18" charset="0"/>
              </a:rPr>
              <a:t>A job briefing (sometimes called a “tailgate meeting”) is a meeting that informs all workers of the job requirements. </a:t>
            </a:r>
          </a:p>
          <a:p>
            <a:pPr algn="just"/>
            <a:r>
              <a:rPr lang="en-IN" sz="2800" dirty="0" smtClean="0">
                <a:latin typeface="Bookman Old Style" pitchFamily="18" charset="0"/>
              </a:rPr>
              <a:t>In particular, a job briefing is used to alert workers to potential safety hazards. </a:t>
            </a:r>
          </a:p>
          <a:p>
            <a:pPr algn="just"/>
            <a:r>
              <a:rPr lang="en-IN" sz="2800" dirty="0" smtClean="0">
                <a:latin typeface="Bookman Old Style" pitchFamily="18" charset="0"/>
              </a:rPr>
              <a:t>A job briefing need not be a formal gathering; however, it is mandatory that all workers involved attend, and worker attendance should be documented.</a:t>
            </a:r>
            <a:endParaRPr lang="en-IN" sz="2800"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142984"/>
            <a:ext cx="8215370" cy="562102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IN" sz="2200" dirty="0" smtClean="0">
                <a:latin typeface="Bookman Old Style" pitchFamily="18" charset="0"/>
              </a:rPr>
              <a:t>Assume that a 20 km de-energized line is accidentally energized by a 2 kV source while a lineman is working at the far end of the line. The line resistance is 0.1 Ω/km, and the worker’s body resistance plus his ground resistance is 1000 Ω.</a:t>
            </a:r>
          </a:p>
          <a:p>
            <a:pPr algn="just">
              <a:lnSpc>
                <a:spcPct val="150000"/>
              </a:lnSpc>
            </a:pPr>
            <a:r>
              <a:rPr lang="en-IN" sz="2200" dirty="0" smtClean="0">
                <a:latin typeface="Bookman Old Style" pitchFamily="18" charset="0"/>
              </a:rPr>
              <a:t>1. Compute the current passing through the lineman and the voltage across his body.</a:t>
            </a:r>
          </a:p>
          <a:p>
            <a:pPr algn="just">
              <a:lnSpc>
                <a:spcPct val="150000"/>
              </a:lnSpc>
            </a:pPr>
            <a:r>
              <a:rPr lang="en-IN" sz="2200" dirty="0" smtClean="0">
                <a:latin typeface="Bookman Old Style" pitchFamily="18" charset="0"/>
              </a:rPr>
              <a:t>2. Assume a 0.001 Ω temporary grounding conductor is installed between the line and the ground in parallel with the worker. Compute the current passing through the lineman and the voltage across his body.</a:t>
            </a:r>
            <a:endParaRPr lang="en-IN" sz="2200" dirty="0">
              <a:latin typeface="Bookman Old Style" pitchFamily="18" charset="0"/>
            </a:endParaRPr>
          </a:p>
        </p:txBody>
      </p:sp>
      <p:sp>
        <p:nvSpPr>
          <p:cNvPr id="3" name="TextBox 2"/>
          <p:cNvSpPr txBox="1"/>
          <p:nvPr/>
        </p:nvSpPr>
        <p:spPr>
          <a:xfrm>
            <a:off x="1142976" y="357166"/>
            <a:ext cx="7143800" cy="523220"/>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2800" b="1" dirty="0" smtClean="0">
                <a:latin typeface="Bookman Old Style" pitchFamily="18" charset="0"/>
              </a:rPr>
              <a:t>Illustrative Example</a:t>
            </a:r>
            <a:endParaRPr lang="en-IN" sz="2800" b="1" dirty="0">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214290"/>
            <a:ext cx="4781554"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86380" y="214290"/>
            <a:ext cx="3476625" cy="15001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72066" y="1928802"/>
            <a:ext cx="3981450" cy="17859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57158" y="3286124"/>
            <a:ext cx="3767143" cy="1357322"/>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1643042" y="4786322"/>
            <a:ext cx="6858048"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3000" dirty="0" smtClean="0">
                <a:latin typeface="Bookman Old Style" pitchFamily="18" charset="0"/>
              </a:rPr>
              <a:t>Discuss Issues                      When?</a:t>
            </a:r>
            <a:endParaRPr lang="en-IN" sz="3000" dirty="0">
              <a:latin typeface="Bookman Old Style" pitchFamily="18" charset="0"/>
            </a:endParaRPr>
          </a:p>
        </p:txBody>
      </p:sp>
      <p:sp>
        <p:nvSpPr>
          <p:cNvPr id="3" name="Content Placeholder 2"/>
          <p:cNvSpPr>
            <a:spLocks noGrp="1"/>
          </p:cNvSpPr>
          <p:nvPr>
            <p:ph sz="half" idx="1"/>
          </p:nvPr>
        </p:nvSpPr>
        <p:spPr>
          <a:xfrm>
            <a:off x="457200" y="1357298"/>
            <a:ext cx="4038600" cy="4768865"/>
          </a:xfrm>
          <a:solidFill>
            <a:schemeClr val="bg2">
              <a:lumMod val="75000"/>
            </a:schemeClr>
          </a:solidFill>
        </p:spPr>
        <p:style>
          <a:lnRef idx="2">
            <a:schemeClr val="dk1"/>
          </a:lnRef>
          <a:fillRef idx="1">
            <a:schemeClr val="lt1"/>
          </a:fillRef>
          <a:effectRef idx="0">
            <a:schemeClr val="dk1"/>
          </a:effectRef>
          <a:fontRef idx="minor">
            <a:schemeClr val="dk1"/>
          </a:fontRef>
        </p:style>
        <p:txBody>
          <a:bodyPr>
            <a:normAutofit/>
          </a:bodyPr>
          <a:lstStyle/>
          <a:p>
            <a:r>
              <a:rPr lang="en-IN" dirty="0" smtClean="0">
                <a:latin typeface="Bookman Old Style" pitchFamily="18" charset="0"/>
              </a:rPr>
              <a:t>Special precautions to be taken</a:t>
            </a:r>
          </a:p>
          <a:p>
            <a:r>
              <a:rPr lang="en-IN" dirty="0" smtClean="0">
                <a:latin typeface="Bookman Old Style" pitchFamily="18" charset="0"/>
              </a:rPr>
              <a:t>Hazards associated with the job</a:t>
            </a:r>
          </a:p>
          <a:p>
            <a:r>
              <a:rPr lang="en-IN" dirty="0" smtClean="0">
                <a:latin typeface="Bookman Old Style" pitchFamily="18" charset="0"/>
              </a:rPr>
              <a:t>Energy control procedures</a:t>
            </a:r>
          </a:p>
          <a:p>
            <a:r>
              <a:rPr lang="en-IN" dirty="0" smtClean="0">
                <a:latin typeface="Bookman Old Style" pitchFamily="18" charset="0"/>
              </a:rPr>
              <a:t>Procedures and policies</a:t>
            </a:r>
          </a:p>
          <a:p>
            <a:r>
              <a:rPr lang="en-IN" dirty="0" smtClean="0">
                <a:latin typeface="Bookman Old Style" pitchFamily="18" charset="0"/>
              </a:rPr>
              <a:t>Personal protective equipment</a:t>
            </a:r>
            <a:endParaRPr lang="en-IN" dirty="0">
              <a:latin typeface="Bookman Old Style" pitchFamily="18" charset="0"/>
            </a:endParaRPr>
          </a:p>
        </p:txBody>
      </p:sp>
      <p:sp>
        <p:nvSpPr>
          <p:cNvPr id="4" name="Content Placeholder 3"/>
          <p:cNvSpPr>
            <a:spLocks noGrp="1"/>
          </p:cNvSpPr>
          <p:nvPr>
            <p:ph sz="half" idx="2"/>
          </p:nvPr>
        </p:nvSpPr>
        <p:spPr>
          <a:xfrm>
            <a:off x="4648200" y="1357298"/>
            <a:ext cx="4038600" cy="4768865"/>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lang="en-IN" dirty="0" smtClean="0">
                <a:latin typeface="Bookman Old Style" pitchFamily="18" charset="0"/>
              </a:rPr>
              <a:t>At the beginning of each shift</a:t>
            </a:r>
          </a:p>
          <a:p>
            <a:r>
              <a:rPr lang="en-IN" dirty="0" smtClean="0">
                <a:latin typeface="Bookman Old Style" pitchFamily="18" charset="0"/>
              </a:rPr>
              <a:t>At the beginning of any new job</a:t>
            </a:r>
          </a:p>
          <a:p>
            <a:r>
              <a:rPr lang="en-IN" dirty="0" smtClean="0">
                <a:latin typeface="Bookman Old Style" pitchFamily="18" charset="0"/>
              </a:rPr>
              <a:t>Any time that job conditions change</a:t>
            </a:r>
          </a:p>
          <a:p>
            <a:r>
              <a:rPr lang="en-IN" dirty="0" smtClean="0">
                <a:latin typeface="Bookman Old Style" pitchFamily="18" charset="0"/>
              </a:rPr>
              <a:t>When new personnel are introduced to an ongoing job</a:t>
            </a: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725470"/>
          </a:xfr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i="1" dirty="0" smtClean="0">
                <a:latin typeface="Bookman Old Style" pitchFamily="18" charset="0"/>
              </a:rPr>
              <a:t>ENERGIZED OR DE-ENERGIZED?</a:t>
            </a:r>
            <a:endParaRPr lang="en-IN" sz="3000" dirty="0">
              <a:latin typeface="Bookman Old Style" pitchFamily="18" charset="0"/>
            </a:endParaRPr>
          </a:p>
        </p:txBody>
      </p:sp>
      <p:sp>
        <p:nvSpPr>
          <p:cNvPr id="3" name="Content Placeholder 2"/>
          <p:cNvSpPr>
            <a:spLocks noGrp="1"/>
          </p:cNvSpPr>
          <p:nvPr>
            <p:ph idx="1"/>
          </p:nvPr>
        </p:nvSpPr>
        <p:spPr>
          <a:xfrm>
            <a:off x="457200" y="1231903"/>
            <a:ext cx="8229600" cy="5126055"/>
          </a:xfr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r>
              <a:rPr lang="en-IN" sz="2200" dirty="0" smtClean="0">
                <a:latin typeface="Bookman Old Style" pitchFamily="18" charset="0"/>
              </a:rPr>
              <a:t>All regulatory standards are quite clear in their requirements, that All circuits and components to which employees may be exposed should be de-energized before work begins.</a:t>
            </a:r>
          </a:p>
          <a:p>
            <a:pPr algn="just">
              <a:buNone/>
            </a:pPr>
            <a:r>
              <a:rPr lang="en-IN" sz="2200" b="1" dirty="0" smtClean="0">
                <a:latin typeface="Bookman Old Style" pitchFamily="18" charset="0"/>
              </a:rPr>
              <a:t>A few basic points will clarify this requirement:</a:t>
            </a:r>
          </a:p>
          <a:p>
            <a:pPr algn="just"/>
            <a:r>
              <a:rPr lang="en-IN" sz="2200" dirty="0" smtClean="0">
                <a:latin typeface="Bookman Old Style" pitchFamily="18" charset="0"/>
              </a:rPr>
              <a:t>Production or loss of production is never an acceptable, sole reason to work on or near an energized circuit.</a:t>
            </a:r>
          </a:p>
          <a:p>
            <a:pPr algn="just"/>
            <a:r>
              <a:rPr lang="en-IN" sz="2200" dirty="0" smtClean="0">
                <a:latin typeface="Bookman Old Style" pitchFamily="18" charset="0"/>
              </a:rPr>
              <a:t>If work can be rescheduled to be done de-energized, it should be rescheduled.</a:t>
            </a:r>
          </a:p>
          <a:p>
            <a:pPr algn="just"/>
            <a:r>
              <a:rPr lang="en-IN" sz="2200" dirty="0" smtClean="0">
                <a:latin typeface="Bookman Old Style" pitchFamily="18" charset="0"/>
              </a:rPr>
              <a:t>De-energized troubleshooting is always preferred over energized troubleshooting.</a:t>
            </a:r>
          </a:p>
          <a:p>
            <a:pPr algn="just"/>
            <a:r>
              <a:rPr lang="en-IN" sz="2200" dirty="0" smtClean="0">
                <a:latin typeface="Bookman Old Style" pitchFamily="18" charset="0"/>
              </a:rPr>
              <a:t>The qualified employee doing the work must always make the final decision as to whether the circuit is to be de-energized.</a:t>
            </a:r>
            <a:endParaRPr lang="en-IN" sz="2200"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en-IN" sz="3000" b="1" dirty="0" smtClean="0">
                <a:latin typeface="Bookman Old Style" pitchFamily="18" charset="0"/>
              </a:rPr>
              <a:t>hot work decision tree</a:t>
            </a:r>
            <a:endParaRPr lang="en-IN" sz="3000" b="1" dirty="0"/>
          </a:p>
        </p:txBody>
      </p:sp>
      <p:pic>
        <p:nvPicPr>
          <p:cNvPr id="1026" name="Picture 2"/>
          <p:cNvPicPr>
            <a:picLocks noChangeAspect="1" noChangeArrowheads="1"/>
          </p:cNvPicPr>
          <p:nvPr/>
        </p:nvPicPr>
        <p:blipFill>
          <a:blip r:embed="rId2"/>
          <a:srcRect/>
          <a:stretch>
            <a:fillRect/>
          </a:stretch>
        </p:blipFill>
        <p:spPr bwMode="auto">
          <a:xfrm>
            <a:off x="357158" y="1142984"/>
            <a:ext cx="8286808"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Flowchart: Alternate Process 2"/>
          <p:cNvSpPr/>
          <p:nvPr/>
        </p:nvSpPr>
        <p:spPr>
          <a:xfrm>
            <a:off x="2857488" y="142852"/>
            <a:ext cx="1285884" cy="28575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Start</a:t>
            </a:r>
            <a:endParaRPr lang="en-IN" sz="1200" b="1" dirty="0">
              <a:latin typeface="Bookman Old Style" pitchFamily="18" charset="0"/>
            </a:endParaRPr>
          </a:p>
        </p:txBody>
      </p:sp>
      <p:sp>
        <p:nvSpPr>
          <p:cNvPr id="4" name="Flowchart: Decision 3"/>
          <p:cNvSpPr/>
          <p:nvPr/>
        </p:nvSpPr>
        <p:spPr>
          <a:xfrm>
            <a:off x="500034" y="142852"/>
            <a:ext cx="2786082" cy="1571636"/>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Will this work expose the worker to the energized part of over 50 volts?</a:t>
            </a:r>
            <a:endParaRPr lang="en-IN" sz="1200" b="1" dirty="0">
              <a:latin typeface="Bookman Old Style" pitchFamily="18" charset="0"/>
            </a:endParaRPr>
          </a:p>
        </p:txBody>
      </p:sp>
      <p:sp>
        <p:nvSpPr>
          <p:cNvPr id="6" name="Flowchart: Process 5"/>
          <p:cNvSpPr/>
          <p:nvPr/>
        </p:nvSpPr>
        <p:spPr>
          <a:xfrm>
            <a:off x="3857620" y="613684"/>
            <a:ext cx="2143140" cy="64294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Work is De-energized proceed</a:t>
            </a:r>
            <a:endParaRPr lang="en-IN" sz="1200" b="1" dirty="0">
              <a:latin typeface="Bookman Old Style" pitchFamily="18" charset="0"/>
            </a:endParaRPr>
          </a:p>
        </p:txBody>
      </p:sp>
      <p:sp>
        <p:nvSpPr>
          <p:cNvPr id="7" name="Flowchart: Decision 6"/>
          <p:cNvSpPr/>
          <p:nvPr/>
        </p:nvSpPr>
        <p:spPr>
          <a:xfrm>
            <a:off x="571472" y="1714488"/>
            <a:ext cx="2643206" cy="142876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Will the additional Hazard be introduced by de-energizing?</a:t>
            </a:r>
            <a:endParaRPr lang="en-IN" sz="1200" b="1" dirty="0">
              <a:latin typeface="Bookman Old Style" pitchFamily="18" charset="0"/>
            </a:endParaRPr>
          </a:p>
        </p:txBody>
      </p:sp>
      <p:sp>
        <p:nvSpPr>
          <p:cNvPr id="8" name="Flowchart: Decision 7"/>
          <p:cNvSpPr/>
          <p:nvPr/>
        </p:nvSpPr>
        <p:spPr>
          <a:xfrm>
            <a:off x="571472" y="3143248"/>
            <a:ext cx="2643206" cy="142876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Would the De-</a:t>
            </a:r>
            <a:r>
              <a:rPr lang="en-IN" sz="1200" b="1" dirty="0" err="1" smtClean="0">
                <a:latin typeface="Bookman Old Style" pitchFamily="18" charset="0"/>
              </a:rPr>
              <a:t>energization</a:t>
            </a:r>
            <a:r>
              <a:rPr lang="en-IN" sz="1200" b="1" dirty="0" smtClean="0">
                <a:latin typeface="Bookman Old Style" pitchFamily="18" charset="0"/>
              </a:rPr>
              <a:t> require a major shutdown?</a:t>
            </a:r>
            <a:endParaRPr lang="en-IN" sz="1200" b="1" dirty="0">
              <a:latin typeface="Bookman Old Style" pitchFamily="18" charset="0"/>
            </a:endParaRPr>
          </a:p>
        </p:txBody>
      </p:sp>
      <p:sp>
        <p:nvSpPr>
          <p:cNvPr id="9" name="Flowchart: Decision 8"/>
          <p:cNvSpPr/>
          <p:nvPr/>
        </p:nvSpPr>
        <p:spPr>
          <a:xfrm>
            <a:off x="571472" y="4586076"/>
            <a:ext cx="2643206" cy="142876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Does the nature of work require </a:t>
            </a:r>
            <a:r>
              <a:rPr lang="en-IN" sz="1200" b="1" dirty="0" err="1" smtClean="0">
                <a:latin typeface="Bookman Old Style" pitchFamily="18" charset="0"/>
              </a:rPr>
              <a:t>energization</a:t>
            </a:r>
            <a:r>
              <a:rPr lang="en-IN" sz="1200" b="1" dirty="0" smtClean="0">
                <a:latin typeface="Bookman Old Style" pitchFamily="18" charset="0"/>
              </a:rPr>
              <a:t>?</a:t>
            </a:r>
            <a:endParaRPr lang="en-IN" sz="1200" b="1" dirty="0">
              <a:latin typeface="Bookman Old Style" pitchFamily="18" charset="0"/>
            </a:endParaRPr>
          </a:p>
        </p:txBody>
      </p:sp>
      <p:sp>
        <p:nvSpPr>
          <p:cNvPr id="10" name="Flowchart: Decision 9"/>
          <p:cNvSpPr/>
          <p:nvPr/>
        </p:nvSpPr>
        <p:spPr>
          <a:xfrm>
            <a:off x="3714776" y="2428868"/>
            <a:ext cx="2857520" cy="142876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Can the work be to a later time when it can be performed de-energized?</a:t>
            </a:r>
            <a:endParaRPr lang="en-IN" sz="1200" b="1" dirty="0">
              <a:latin typeface="Bookman Old Style" pitchFamily="18" charset="0"/>
            </a:endParaRPr>
          </a:p>
        </p:txBody>
      </p:sp>
      <p:sp>
        <p:nvSpPr>
          <p:cNvPr id="12" name="Flowchart: Decision 11"/>
          <p:cNvSpPr/>
          <p:nvPr/>
        </p:nvSpPr>
        <p:spPr>
          <a:xfrm>
            <a:off x="3714744" y="4572008"/>
            <a:ext cx="2857520" cy="142876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Can the work be performed safely using safety-related work procedures?</a:t>
            </a:r>
            <a:endParaRPr lang="en-IN" sz="1200" b="1" dirty="0">
              <a:latin typeface="Bookman Old Style" pitchFamily="18" charset="0"/>
            </a:endParaRPr>
          </a:p>
        </p:txBody>
      </p:sp>
      <p:sp>
        <p:nvSpPr>
          <p:cNvPr id="13" name="Flowchart: Terminator 12"/>
          <p:cNvSpPr/>
          <p:nvPr/>
        </p:nvSpPr>
        <p:spPr>
          <a:xfrm>
            <a:off x="6500858" y="3429000"/>
            <a:ext cx="2285984" cy="571504"/>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STOP Schedule the work for later.</a:t>
            </a:r>
          </a:p>
        </p:txBody>
      </p:sp>
      <p:sp>
        <p:nvSpPr>
          <p:cNvPr id="14" name="Flowchart: Terminator 13"/>
          <p:cNvSpPr/>
          <p:nvPr/>
        </p:nvSpPr>
        <p:spPr>
          <a:xfrm>
            <a:off x="214282" y="6042972"/>
            <a:ext cx="3429024" cy="642942"/>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STOP The circuits MUST be de-energized for this work.</a:t>
            </a:r>
          </a:p>
        </p:txBody>
      </p:sp>
      <p:sp>
        <p:nvSpPr>
          <p:cNvPr id="15" name="Flowchart: Terminator 14"/>
          <p:cNvSpPr/>
          <p:nvPr/>
        </p:nvSpPr>
        <p:spPr>
          <a:xfrm>
            <a:off x="6357950" y="5643578"/>
            <a:ext cx="2285984" cy="571504"/>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Proceed with caution</a:t>
            </a:r>
          </a:p>
        </p:txBody>
      </p:sp>
      <p:sp>
        <p:nvSpPr>
          <p:cNvPr id="16" name="Flowchart: Process 15"/>
          <p:cNvSpPr/>
          <p:nvPr/>
        </p:nvSpPr>
        <p:spPr>
          <a:xfrm>
            <a:off x="6000760" y="1285860"/>
            <a:ext cx="2143140" cy="1285884"/>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IN" sz="1200" b="1" dirty="0" smtClean="0">
                <a:latin typeface="Bookman Old Style" pitchFamily="18" charset="0"/>
              </a:rPr>
              <a:t>Circuits of less than 50</a:t>
            </a:r>
          </a:p>
          <a:p>
            <a:r>
              <a:rPr lang="en-IN" sz="1200" b="1" dirty="0" smtClean="0">
                <a:latin typeface="Bookman Old Style" pitchFamily="18" charset="0"/>
              </a:rPr>
              <a:t>volts to ground may</a:t>
            </a:r>
          </a:p>
          <a:p>
            <a:r>
              <a:rPr lang="en-IN" sz="1200" b="1" dirty="0" smtClean="0">
                <a:latin typeface="Bookman Old Style" pitchFamily="18" charset="0"/>
              </a:rPr>
              <a:t>generally be considered</a:t>
            </a:r>
          </a:p>
          <a:p>
            <a:r>
              <a:rPr lang="en-IN" sz="1200" b="1" dirty="0" smtClean="0">
                <a:latin typeface="Bookman Old Style" pitchFamily="18" charset="0"/>
              </a:rPr>
              <a:t>as de-energized. If the</a:t>
            </a:r>
          </a:p>
          <a:p>
            <a:r>
              <a:rPr lang="en-IN" sz="1200" b="1" dirty="0" smtClean="0">
                <a:latin typeface="Bookman Old Style" pitchFamily="18" charset="0"/>
              </a:rPr>
              <a:t>circuit has high arcing</a:t>
            </a:r>
          </a:p>
          <a:p>
            <a:r>
              <a:rPr lang="en-IN" sz="1200" b="1" dirty="0" smtClean="0">
                <a:latin typeface="Bookman Old Style" pitchFamily="18" charset="0"/>
              </a:rPr>
              <a:t>potential, answer #1 as “YES”</a:t>
            </a:r>
            <a:endParaRPr lang="en-IN" sz="1200" b="1" dirty="0">
              <a:latin typeface="Bookman Old Style" pitchFamily="18" charset="0"/>
            </a:endParaRPr>
          </a:p>
        </p:txBody>
      </p:sp>
      <p:sp>
        <p:nvSpPr>
          <p:cNvPr id="17" name="Flowchart: Alternate Process 16"/>
          <p:cNvSpPr/>
          <p:nvPr/>
        </p:nvSpPr>
        <p:spPr>
          <a:xfrm>
            <a:off x="642910" y="1571612"/>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YES</a:t>
            </a:r>
            <a:endParaRPr lang="en-IN" sz="1200" b="1" dirty="0">
              <a:latin typeface="Bookman Old Style" pitchFamily="18" charset="0"/>
            </a:endParaRPr>
          </a:p>
        </p:txBody>
      </p:sp>
      <p:sp>
        <p:nvSpPr>
          <p:cNvPr id="18" name="Flowchart: Alternate Process 17"/>
          <p:cNvSpPr/>
          <p:nvPr/>
        </p:nvSpPr>
        <p:spPr>
          <a:xfrm>
            <a:off x="571472" y="2928934"/>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NO</a:t>
            </a:r>
            <a:endParaRPr lang="en-IN" sz="1200" b="1" dirty="0">
              <a:latin typeface="Bookman Old Style" pitchFamily="18" charset="0"/>
            </a:endParaRPr>
          </a:p>
        </p:txBody>
      </p:sp>
      <p:sp>
        <p:nvSpPr>
          <p:cNvPr id="19" name="Flowchart: Alternate Process 18"/>
          <p:cNvSpPr/>
          <p:nvPr/>
        </p:nvSpPr>
        <p:spPr>
          <a:xfrm>
            <a:off x="642910" y="4357694"/>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NO</a:t>
            </a:r>
            <a:endParaRPr lang="en-IN" sz="1200" b="1" dirty="0">
              <a:latin typeface="Bookman Old Style" pitchFamily="18" charset="0"/>
            </a:endParaRPr>
          </a:p>
        </p:txBody>
      </p:sp>
      <p:sp>
        <p:nvSpPr>
          <p:cNvPr id="20" name="Flowchart: Alternate Process 19"/>
          <p:cNvSpPr/>
          <p:nvPr/>
        </p:nvSpPr>
        <p:spPr>
          <a:xfrm>
            <a:off x="571472" y="5643578"/>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NO</a:t>
            </a:r>
            <a:endParaRPr lang="en-IN" sz="1200" b="1" dirty="0">
              <a:latin typeface="Bookman Old Style" pitchFamily="18" charset="0"/>
            </a:endParaRPr>
          </a:p>
        </p:txBody>
      </p:sp>
      <p:sp>
        <p:nvSpPr>
          <p:cNvPr id="21" name="Flowchart: Alternate Process 20"/>
          <p:cNvSpPr/>
          <p:nvPr/>
        </p:nvSpPr>
        <p:spPr>
          <a:xfrm>
            <a:off x="2357422" y="3000372"/>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YES</a:t>
            </a:r>
            <a:endParaRPr lang="en-IN" sz="1200" b="1" dirty="0">
              <a:latin typeface="Bookman Old Style" pitchFamily="18" charset="0"/>
            </a:endParaRPr>
          </a:p>
        </p:txBody>
      </p:sp>
      <p:sp>
        <p:nvSpPr>
          <p:cNvPr id="22" name="Flowchart: Alternate Process 21"/>
          <p:cNvSpPr/>
          <p:nvPr/>
        </p:nvSpPr>
        <p:spPr>
          <a:xfrm>
            <a:off x="2928926" y="4643446"/>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YES</a:t>
            </a:r>
            <a:endParaRPr lang="en-IN" sz="1200" b="1" dirty="0">
              <a:latin typeface="Bookman Old Style" pitchFamily="18" charset="0"/>
            </a:endParaRPr>
          </a:p>
        </p:txBody>
      </p:sp>
      <p:cxnSp>
        <p:nvCxnSpPr>
          <p:cNvPr id="24" name="Straight Arrow Connector 23"/>
          <p:cNvCxnSpPr>
            <a:stCxn id="10" idx="2"/>
            <a:endCxn id="12" idx="0"/>
          </p:cNvCxnSpPr>
          <p:nvPr/>
        </p:nvCxnSpPr>
        <p:spPr>
          <a:xfrm rot="5400000">
            <a:off x="4786330" y="4214802"/>
            <a:ext cx="714380" cy="3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6" name="Shape 25"/>
          <p:cNvCxnSpPr>
            <a:stCxn id="12" idx="2"/>
            <a:endCxn id="14" idx="3"/>
          </p:cNvCxnSpPr>
          <p:nvPr/>
        </p:nvCxnSpPr>
        <p:spPr>
          <a:xfrm rot="5400000">
            <a:off x="4211568" y="5432506"/>
            <a:ext cx="363675" cy="1500198"/>
          </a:xfrm>
          <a:prstGeom prst="bentConnector2">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8" name="Flowchart: Alternate Process 27"/>
          <p:cNvSpPr/>
          <p:nvPr/>
        </p:nvSpPr>
        <p:spPr>
          <a:xfrm>
            <a:off x="5357818" y="3929066"/>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NO</a:t>
            </a:r>
            <a:endParaRPr lang="en-IN" sz="1200" b="1" dirty="0">
              <a:latin typeface="Bookman Old Style" pitchFamily="18" charset="0"/>
            </a:endParaRPr>
          </a:p>
        </p:txBody>
      </p:sp>
      <p:sp>
        <p:nvSpPr>
          <p:cNvPr id="29" name="Flowchart: Alternate Process 28"/>
          <p:cNvSpPr/>
          <p:nvPr/>
        </p:nvSpPr>
        <p:spPr>
          <a:xfrm>
            <a:off x="5357818" y="6072206"/>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NO</a:t>
            </a:r>
            <a:endParaRPr lang="en-IN" sz="1200" b="1" dirty="0">
              <a:latin typeface="Bookman Old Style" pitchFamily="18" charset="0"/>
            </a:endParaRPr>
          </a:p>
        </p:txBody>
      </p:sp>
      <p:sp>
        <p:nvSpPr>
          <p:cNvPr id="30" name="Flowchart: Alternate Process 29"/>
          <p:cNvSpPr/>
          <p:nvPr/>
        </p:nvSpPr>
        <p:spPr>
          <a:xfrm>
            <a:off x="6786578" y="2714620"/>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YES</a:t>
            </a:r>
            <a:endParaRPr lang="en-IN" sz="1200" b="1" dirty="0">
              <a:latin typeface="Bookman Old Style" pitchFamily="18" charset="0"/>
            </a:endParaRPr>
          </a:p>
        </p:txBody>
      </p:sp>
      <p:sp>
        <p:nvSpPr>
          <p:cNvPr id="31" name="Flowchart: Alternate Process 30"/>
          <p:cNvSpPr/>
          <p:nvPr/>
        </p:nvSpPr>
        <p:spPr>
          <a:xfrm>
            <a:off x="6357950" y="4786322"/>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YES</a:t>
            </a:r>
            <a:endParaRPr lang="en-IN" sz="1200" b="1" dirty="0">
              <a:latin typeface="Bookman Old Style" pitchFamily="18" charset="0"/>
            </a:endParaRPr>
          </a:p>
        </p:txBody>
      </p:sp>
      <p:cxnSp>
        <p:nvCxnSpPr>
          <p:cNvPr id="33" name="Shape 32"/>
          <p:cNvCxnSpPr>
            <a:stCxn id="12" idx="3"/>
            <a:endCxn id="15" idx="0"/>
          </p:cNvCxnSpPr>
          <p:nvPr/>
        </p:nvCxnSpPr>
        <p:spPr>
          <a:xfrm>
            <a:off x="6572264" y="5286388"/>
            <a:ext cx="928678" cy="357190"/>
          </a:xfrm>
          <a:prstGeom prst="bentConnector2">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35" name="Shape 34"/>
          <p:cNvCxnSpPr>
            <a:stCxn id="10" idx="3"/>
            <a:endCxn id="13" idx="0"/>
          </p:cNvCxnSpPr>
          <p:nvPr/>
        </p:nvCxnSpPr>
        <p:spPr>
          <a:xfrm>
            <a:off x="6572296" y="3143248"/>
            <a:ext cx="1071554" cy="285752"/>
          </a:xfrm>
          <a:prstGeom prst="bentConnector2">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4" idx="3"/>
            <a:endCxn id="6" idx="1"/>
          </p:cNvCxnSpPr>
          <p:nvPr/>
        </p:nvCxnSpPr>
        <p:spPr>
          <a:xfrm>
            <a:off x="3286116" y="928670"/>
            <a:ext cx="571504" cy="648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8" name="Flowchart: Alternate Process 37"/>
          <p:cNvSpPr/>
          <p:nvPr/>
        </p:nvSpPr>
        <p:spPr>
          <a:xfrm>
            <a:off x="3214678" y="1214422"/>
            <a:ext cx="571504" cy="357190"/>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b="1" dirty="0" smtClean="0">
                <a:latin typeface="Bookman Old Style" pitchFamily="18" charset="0"/>
              </a:rPr>
              <a:t>NO</a:t>
            </a:r>
            <a:endParaRPr lang="en-IN" sz="1200" b="1" dirty="0">
              <a:latin typeface="Bookman Old Style" pitchFamily="18" charset="0"/>
            </a:endParaRPr>
          </a:p>
        </p:txBody>
      </p:sp>
      <p:cxnSp>
        <p:nvCxnSpPr>
          <p:cNvPr id="40" name="Shape 39"/>
          <p:cNvCxnSpPr/>
          <p:nvPr/>
        </p:nvCxnSpPr>
        <p:spPr>
          <a:xfrm>
            <a:off x="3143240" y="2428868"/>
            <a:ext cx="214314" cy="714380"/>
          </a:xfrm>
          <a:prstGeom prst="bentConnector3">
            <a:avLst>
              <a:gd name="adj1" fmla="val 50000"/>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3" name="Shape 42"/>
          <p:cNvCxnSpPr/>
          <p:nvPr/>
        </p:nvCxnSpPr>
        <p:spPr>
          <a:xfrm rot="5400000" flipH="1" flipV="1">
            <a:off x="3143256" y="3214670"/>
            <a:ext cx="714380" cy="571536"/>
          </a:xfrm>
          <a:prstGeom prst="bentConnector2">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5" name="Elbow Connector 54"/>
          <p:cNvCxnSpPr/>
          <p:nvPr/>
        </p:nvCxnSpPr>
        <p:spPr>
          <a:xfrm rot="10800000">
            <a:off x="3929058" y="1428736"/>
            <a:ext cx="2000264" cy="785818"/>
          </a:xfrm>
          <a:prstGeom prst="bentConnector3">
            <a:avLst>
              <a:gd name="adj1" fmla="val 50000"/>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a:stCxn id="12" idx="1"/>
            <a:endCxn id="9" idx="3"/>
          </p:cNvCxnSpPr>
          <p:nvPr/>
        </p:nvCxnSpPr>
        <p:spPr>
          <a:xfrm rot="10800000" flipV="1">
            <a:off x="3214678" y="5286388"/>
            <a:ext cx="500066" cy="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20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animEffect transition="in" filter="fade">
                                      <p:cBhvr>
                                        <p:cTn id="32" dur="2000"/>
                                        <p:tgtEl>
                                          <p:spTgt spid="3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20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bg/>
                                          </p:spTgt>
                                        </p:tgtEl>
                                        <p:attrNameLst>
                                          <p:attrName>style.visibility</p:attrName>
                                        </p:attrNameLst>
                                      </p:cBhvr>
                                      <p:to>
                                        <p:strVal val="visible"/>
                                      </p:to>
                                    </p:set>
                                    <p:animEffect transition="in" filter="fade">
                                      <p:cBhvr>
                                        <p:cTn id="47" dur="2000"/>
                                        <p:tgtEl>
                                          <p:spTgt spid="1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20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xEl>
                                              <p:pRg st="1" end="1"/>
                                            </p:txEl>
                                          </p:spTgt>
                                        </p:tgtEl>
                                        <p:attrNameLst>
                                          <p:attrName>style.visibility</p:attrName>
                                        </p:attrNameLst>
                                      </p:cBhvr>
                                      <p:to>
                                        <p:strVal val="visible"/>
                                      </p:to>
                                    </p:set>
                                    <p:animEffect transition="in" filter="fade">
                                      <p:cBhvr>
                                        <p:cTn id="57" dur="2000"/>
                                        <p:tgtEl>
                                          <p:spTgt spid="1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2" end="2"/>
                                            </p:txEl>
                                          </p:spTgt>
                                        </p:tgtEl>
                                        <p:attrNameLst>
                                          <p:attrName>style.visibility</p:attrName>
                                        </p:attrNameLst>
                                      </p:cBhvr>
                                      <p:to>
                                        <p:strVal val="visible"/>
                                      </p:to>
                                    </p:set>
                                    <p:animEffect transition="in" filter="fade">
                                      <p:cBhvr>
                                        <p:cTn id="62" dur="2000"/>
                                        <p:tgtEl>
                                          <p:spTgt spid="1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xEl>
                                              <p:pRg st="3" end="3"/>
                                            </p:txEl>
                                          </p:spTgt>
                                        </p:tgtEl>
                                        <p:attrNameLst>
                                          <p:attrName>style.visibility</p:attrName>
                                        </p:attrNameLst>
                                      </p:cBhvr>
                                      <p:to>
                                        <p:strVal val="visible"/>
                                      </p:to>
                                    </p:set>
                                    <p:animEffect transition="in" filter="fade">
                                      <p:cBhvr>
                                        <p:cTn id="67" dur="2000"/>
                                        <p:tgtEl>
                                          <p:spTgt spid="1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xEl>
                                              <p:pRg st="4" end="4"/>
                                            </p:txEl>
                                          </p:spTgt>
                                        </p:tgtEl>
                                        <p:attrNameLst>
                                          <p:attrName>style.visibility</p:attrName>
                                        </p:attrNameLst>
                                      </p:cBhvr>
                                      <p:to>
                                        <p:strVal val="visible"/>
                                      </p:to>
                                    </p:set>
                                    <p:animEffect transition="in" filter="fade">
                                      <p:cBhvr>
                                        <p:cTn id="72" dur="2000"/>
                                        <p:tgtEl>
                                          <p:spTgt spid="1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xEl>
                                              <p:pRg st="5" end="5"/>
                                            </p:txEl>
                                          </p:spTgt>
                                        </p:tgtEl>
                                        <p:attrNameLst>
                                          <p:attrName>style.visibility</p:attrName>
                                        </p:attrNameLst>
                                      </p:cBhvr>
                                      <p:to>
                                        <p:strVal val="visible"/>
                                      </p:to>
                                    </p:set>
                                    <p:animEffect transition="in" filter="fade">
                                      <p:cBhvr>
                                        <p:cTn id="77" dur="2000"/>
                                        <p:tgtEl>
                                          <p:spTgt spid="16">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bg/>
                                          </p:spTgt>
                                        </p:tgtEl>
                                        <p:attrNameLst>
                                          <p:attrName>style.visibility</p:attrName>
                                        </p:attrNameLst>
                                      </p:cBhvr>
                                      <p:to>
                                        <p:strVal val="visible"/>
                                      </p:to>
                                    </p:set>
                                    <p:animEffect transition="in" filter="fade">
                                      <p:cBhvr>
                                        <p:cTn id="82" dur="2000"/>
                                        <p:tgtEl>
                                          <p:spTgt spid="8">
                                            <p:bg/>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xEl>
                                              <p:pRg st="0" end="0"/>
                                            </p:txEl>
                                          </p:spTgt>
                                        </p:tgtEl>
                                        <p:attrNameLst>
                                          <p:attrName>style.visibility</p:attrName>
                                        </p:attrNameLst>
                                      </p:cBhvr>
                                      <p:to>
                                        <p:strVal val="visible"/>
                                      </p:to>
                                    </p:set>
                                    <p:animEffect transition="in" filter="fade">
                                      <p:cBhvr>
                                        <p:cTn id="87" dur="2000"/>
                                        <p:tgtEl>
                                          <p:spTgt spid="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xEl>
                                              <p:pRg st="0" end="0"/>
                                            </p:txEl>
                                          </p:spTgt>
                                        </p:tgtEl>
                                        <p:attrNameLst>
                                          <p:attrName>style.visibility</p:attrName>
                                        </p:attrNameLst>
                                      </p:cBhvr>
                                      <p:to>
                                        <p:strVal val="visible"/>
                                      </p:to>
                                    </p:set>
                                    <p:animEffect transition="in" filter="fade">
                                      <p:cBhvr>
                                        <p:cTn id="92" dur="2000"/>
                                        <p:tgtEl>
                                          <p:spTgt spid="1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xEl>
                                              <p:pRg st="0" end="0"/>
                                            </p:txEl>
                                          </p:spTgt>
                                        </p:tgtEl>
                                        <p:attrNameLst>
                                          <p:attrName>style.visibility</p:attrName>
                                        </p:attrNameLst>
                                      </p:cBhvr>
                                      <p:to>
                                        <p:strVal val="visible"/>
                                      </p:to>
                                    </p:set>
                                    <p:animEffect transition="in" filter="fade">
                                      <p:cBhvr>
                                        <p:cTn id="97" dur="2000"/>
                                        <p:tgtEl>
                                          <p:spTgt spid="21">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
                                            <p:bg/>
                                          </p:spTgt>
                                        </p:tgtEl>
                                        <p:attrNameLst>
                                          <p:attrName>style.visibility</p:attrName>
                                        </p:attrNameLst>
                                      </p:cBhvr>
                                      <p:to>
                                        <p:strVal val="visible"/>
                                      </p:to>
                                    </p:set>
                                    <p:animEffect transition="in" filter="fade">
                                      <p:cBhvr>
                                        <p:cTn id="102" dur="2000"/>
                                        <p:tgtEl>
                                          <p:spTgt spid="10">
                                            <p:bg/>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
                                            <p:txEl>
                                              <p:pRg st="0" end="0"/>
                                            </p:txEl>
                                          </p:spTgt>
                                        </p:tgtEl>
                                        <p:attrNameLst>
                                          <p:attrName>style.visibility</p:attrName>
                                        </p:attrNameLst>
                                      </p:cBhvr>
                                      <p:to>
                                        <p:strVal val="visible"/>
                                      </p:to>
                                    </p:set>
                                    <p:animEffect transition="in" filter="fade">
                                      <p:cBhvr>
                                        <p:cTn id="107" dur="2000"/>
                                        <p:tgtEl>
                                          <p:spTgt spid="10">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xEl>
                                              <p:pRg st="0" end="0"/>
                                            </p:txEl>
                                          </p:spTgt>
                                        </p:tgtEl>
                                        <p:attrNameLst>
                                          <p:attrName>style.visibility</p:attrName>
                                        </p:attrNameLst>
                                      </p:cBhvr>
                                      <p:to>
                                        <p:strVal val="visible"/>
                                      </p:to>
                                    </p:set>
                                    <p:animEffect transition="in" filter="fade">
                                      <p:cBhvr>
                                        <p:cTn id="112" dur="2000"/>
                                        <p:tgtEl>
                                          <p:spTgt spid="30">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
                                            <p:bg/>
                                          </p:spTgt>
                                        </p:tgtEl>
                                        <p:attrNameLst>
                                          <p:attrName>style.visibility</p:attrName>
                                        </p:attrNameLst>
                                      </p:cBhvr>
                                      <p:to>
                                        <p:strVal val="visible"/>
                                      </p:to>
                                    </p:set>
                                    <p:animEffect transition="in" filter="fade">
                                      <p:cBhvr>
                                        <p:cTn id="117" dur="2000"/>
                                        <p:tgtEl>
                                          <p:spTgt spid="13">
                                            <p:bg/>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3">
                                            <p:txEl>
                                              <p:pRg st="0" end="0"/>
                                            </p:txEl>
                                          </p:spTgt>
                                        </p:tgtEl>
                                        <p:attrNameLst>
                                          <p:attrName>style.visibility</p:attrName>
                                        </p:attrNameLst>
                                      </p:cBhvr>
                                      <p:to>
                                        <p:strVal val="visible"/>
                                      </p:to>
                                    </p:set>
                                    <p:animEffect transition="in" filter="fade">
                                      <p:cBhvr>
                                        <p:cTn id="122" dur="2000"/>
                                        <p:tgtEl>
                                          <p:spTgt spid="13">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9">
                                            <p:bg/>
                                          </p:spTgt>
                                        </p:tgtEl>
                                        <p:attrNameLst>
                                          <p:attrName>style.visibility</p:attrName>
                                        </p:attrNameLst>
                                      </p:cBhvr>
                                      <p:to>
                                        <p:strVal val="visible"/>
                                      </p:to>
                                    </p:set>
                                    <p:animEffect transition="in" filter="fade">
                                      <p:cBhvr>
                                        <p:cTn id="127" dur="2000"/>
                                        <p:tgtEl>
                                          <p:spTgt spid="9">
                                            <p:bg/>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9">
                                            <p:txEl>
                                              <p:pRg st="0" end="0"/>
                                            </p:txEl>
                                          </p:spTgt>
                                        </p:tgtEl>
                                        <p:attrNameLst>
                                          <p:attrName>style.visibility</p:attrName>
                                        </p:attrNameLst>
                                      </p:cBhvr>
                                      <p:to>
                                        <p:strVal val="visible"/>
                                      </p:to>
                                    </p:set>
                                    <p:animEffect transition="in" filter="fade">
                                      <p:cBhvr>
                                        <p:cTn id="132" dur="2000"/>
                                        <p:tgtEl>
                                          <p:spTgt spid="9">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0">
                                            <p:txEl>
                                              <p:pRg st="0" end="0"/>
                                            </p:txEl>
                                          </p:spTgt>
                                        </p:tgtEl>
                                        <p:attrNameLst>
                                          <p:attrName>style.visibility</p:attrName>
                                        </p:attrNameLst>
                                      </p:cBhvr>
                                      <p:to>
                                        <p:strVal val="visible"/>
                                      </p:to>
                                    </p:set>
                                    <p:animEffect transition="in" filter="fade">
                                      <p:cBhvr>
                                        <p:cTn id="137" dur="2000"/>
                                        <p:tgtEl>
                                          <p:spTgt spid="20">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4">
                                            <p:bg/>
                                          </p:spTgt>
                                        </p:tgtEl>
                                        <p:attrNameLst>
                                          <p:attrName>style.visibility</p:attrName>
                                        </p:attrNameLst>
                                      </p:cBhvr>
                                      <p:to>
                                        <p:strVal val="visible"/>
                                      </p:to>
                                    </p:set>
                                    <p:animEffect transition="in" filter="fade">
                                      <p:cBhvr>
                                        <p:cTn id="142" dur="2000"/>
                                        <p:tgtEl>
                                          <p:spTgt spid="14">
                                            <p:bg/>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4">
                                            <p:txEl>
                                              <p:pRg st="0" end="0"/>
                                            </p:txEl>
                                          </p:spTgt>
                                        </p:tgtEl>
                                        <p:attrNameLst>
                                          <p:attrName>style.visibility</p:attrName>
                                        </p:attrNameLst>
                                      </p:cBhvr>
                                      <p:to>
                                        <p:strVal val="visible"/>
                                      </p:to>
                                    </p:set>
                                    <p:animEffect transition="in" filter="fade">
                                      <p:cBhvr>
                                        <p:cTn id="147" dur="2000"/>
                                        <p:tgtEl>
                                          <p:spTgt spid="14">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2">
                                            <p:txEl>
                                              <p:pRg st="0" end="0"/>
                                            </p:txEl>
                                          </p:spTgt>
                                        </p:tgtEl>
                                        <p:attrNameLst>
                                          <p:attrName>style.visibility</p:attrName>
                                        </p:attrNameLst>
                                      </p:cBhvr>
                                      <p:to>
                                        <p:strVal val="visible"/>
                                      </p:to>
                                    </p:set>
                                    <p:animEffect transition="in" filter="fade">
                                      <p:cBhvr>
                                        <p:cTn id="152" dur="2000"/>
                                        <p:tgtEl>
                                          <p:spTgt spid="22">
                                            <p:txEl>
                                              <p:pRg st="0" end="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2">
                                            <p:bg/>
                                          </p:spTgt>
                                        </p:tgtEl>
                                        <p:attrNameLst>
                                          <p:attrName>style.visibility</p:attrName>
                                        </p:attrNameLst>
                                      </p:cBhvr>
                                      <p:to>
                                        <p:strVal val="visible"/>
                                      </p:to>
                                    </p:set>
                                    <p:animEffect transition="in" filter="fade">
                                      <p:cBhvr>
                                        <p:cTn id="157" dur="2000"/>
                                        <p:tgtEl>
                                          <p:spTgt spid="12">
                                            <p:bg/>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
                                            <p:txEl>
                                              <p:pRg st="0" end="0"/>
                                            </p:txEl>
                                          </p:spTgt>
                                        </p:tgtEl>
                                        <p:attrNameLst>
                                          <p:attrName>style.visibility</p:attrName>
                                        </p:attrNameLst>
                                      </p:cBhvr>
                                      <p:to>
                                        <p:strVal val="visible"/>
                                      </p:to>
                                    </p:set>
                                    <p:animEffect transition="in" filter="fade">
                                      <p:cBhvr>
                                        <p:cTn id="162" dur="2000"/>
                                        <p:tgtEl>
                                          <p:spTgt spid="12">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9">
                                            <p:txEl>
                                              <p:pRg st="0" end="0"/>
                                            </p:txEl>
                                          </p:spTgt>
                                        </p:tgtEl>
                                        <p:attrNameLst>
                                          <p:attrName>style.visibility</p:attrName>
                                        </p:attrNameLst>
                                      </p:cBhvr>
                                      <p:to>
                                        <p:strVal val="visible"/>
                                      </p:to>
                                    </p:set>
                                    <p:animEffect transition="in" filter="fade">
                                      <p:cBhvr>
                                        <p:cTn id="167" dur="2000"/>
                                        <p:tgtEl>
                                          <p:spTgt spid="29">
                                            <p:txEl>
                                              <p:pRg st="0" end="0"/>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1">
                                            <p:txEl>
                                              <p:pRg st="0" end="0"/>
                                            </p:txEl>
                                          </p:spTgt>
                                        </p:tgtEl>
                                        <p:attrNameLst>
                                          <p:attrName>style.visibility</p:attrName>
                                        </p:attrNameLst>
                                      </p:cBhvr>
                                      <p:to>
                                        <p:strVal val="visible"/>
                                      </p:to>
                                    </p:set>
                                    <p:animEffect transition="in" filter="fade">
                                      <p:cBhvr>
                                        <p:cTn id="172" dur="2000"/>
                                        <p:tgtEl>
                                          <p:spTgt spid="31">
                                            <p:txEl>
                                              <p:pRg st="0" end="0"/>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5">
                                            <p:bg/>
                                          </p:spTgt>
                                        </p:tgtEl>
                                        <p:attrNameLst>
                                          <p:attrName>style.visibility</p:attrName>
                                        </p:attrNameLst>
                                      </p:cBhvr>
                                      <p:to>
                                        <p:strVal val="visible"/>
                                      </p:to>
                                    </p:set>
                                    <p:animEffect transition="in" filter="fade">
                                      <p:cBhvr>
                                        <p:cTn id="177" dur="2000"/>
                                        <p:tgtEl>
                                          <p:spTgt spid="15">
                                            <p:bg/>
                                          </p:spTgt>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5">
                                            <p:txEl>
                                              <p:pRg st="0" end="0"/>
                                            </p:txEl>
                                          </p:spTgt>
                                        </p:tgtEl>
                                        <p:attrNameLst>
                                          <p:attrName>style.visibility</p:attrName>
                                        </p:attrNameLst>
                                      </p:cBhvr>
                                      <p:to>
                                        <p:strVal val="visible"/>
                                      </p:to>
                                    </p:set>
                                    <p:animEffect transition="in" filter="fade">
                                      <p:cBhvr>
                                        <p:cTn id="18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7" grpId="0" build="p" animBg="1"/>
      <p:bldP spid="8" grpId="0" build="p" animBg="1"/>
      <p:bldP spid="9" grpId="0" build="p" animBg="1"/>
      <p:bldP spid="10" grpId="0" build="p" animBg="1"/>
      <p:bldP spid="12" grpId="0" build="p" animBg="1"/>
      <p:bldP spid="13" grpId="0" build="p" animBg="1"/>
      <p:bldP spid="14" grpId="0" build="p" animBg="1"/>
      <p:bldP spid="15" grpId="0" build="p" animBg="1"/>
      <p:bldP spid="16" grpId="0" build="p" animBg="1"/>
      <p:bldP spid="17" grpId="0" build="p"/>
      <p:bldP spid="19" grpId="0" build="p"/>
      <p:bldP spid="20" grpId="0" build="p"/>
      <p:bldP spid="21" grpId="0" build="p"/>
      <p:bldP spid="22" grpId="0" build="p"/>
      <p:bldP spid="29" grpId="0" build="p"/>
      <p:bldP spid="30" grpId="0" build="p"/>
      <p:bldP spid="31" grpId="0" build="p"/>
      <p:bldP spid="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2800" b="1" dirty="0" smtClean="0">
                <a:latin typeface="Bookman Old Style" pitchFamily="18" charset="0"/>
              </a:rPr>
              <a:t>UNIT-III: Safety Procedures and Methods</a:t>
            </a:r>
            <a:endParaRPr lang="en-IN" sz="2800" dirty="0">
              <a:latin typeface="Bookman Old Style" pitchFamily="18" charset="0"/>
            </a:endParaRPr>
          </a:p>
        </p:txBody>
      </p:sp>
      <p:sp>
        <p:nvSpPr>
          <p:cNvPr id="3" name="Content Placeholder 2"/>
          <p:cNvSpPr>
            <a:spLocks noGrp="1"/>
          </p:cNvSpPr>
          <p:nvPr>
            <p:ph idx="1"/>
          </p:nvPr>
        </p:nvSpPr>
        <p:spPr>
          <a:xfrm>
            <a:off x="457200" y="1214422"/>
            <a:ext cx="8229600" cy="5214974"/>
          </a:xfr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IN" dirty="0" smtClean="0">
                <a:solidFill>
                  <a:schemeClr val="tx1"/>
                </a:solidFill>
                <a:latin typeface="Bookman Old Style" pitchFamily="18" charset="0"/>
              </a:rPr>
              <a:t>The </a:t>
            </a:r>
            <a:r>
              <a:rPr lang="en-IN" dirty="0">
                <a:solidFill>
                  <a:schemeClr val="tx1"/>
                </a:solidFill>
                <a:latin typeface="Bookman Old Style" pitchFamily="18" charset="0"/>
              </a:rPr>
              <a:t>six Steps safety methods – pre job briefings – hot work decision tree – safe switching of power system – lock out – tag out – flash hazard calculation and approach distances – calculating the required level of arc protection </a:t>
            </a:r>
            <a:r>
              <a:rPr lang="en-IN" dirty="0">
                <a:latin typeface="Bookman Old Style" pitchFamily="18" charset="0"/>
              </a:rPr>
              <a:t>– safety equipment, procedure for low voltage and high voltage systems -  the one minute safety audit.</a:t>
            </a:r>
          </a:p>
          <a:p>
            <a:pPr algn="just"/>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chemeClr val="accent4">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3000" b="1" dirty="0" smtClean="0">
                <a:latin typeface="Bookman Old Style" pitchFamily="18" charset="0"/>
              </a:rPr>
              <a:t>Examples of Additional Hazards</a:t>
            </a:r>
            <a:endParaRPr lang="en-IN" sz="3000" b="1" dirty="0">
              <a:latin typeface="Bookman Old Style" pitchFamily="18" charset="0"/>
            </a:endParaRPr>
          </a:p>
        </p:txBody>
      </p:sp>
      <p:sp>
        <p:nvSpPr>
          <p:cNvPr id="3" name="Content Placeholder 2"/>
          <p:cNvSpPr>
            <a:spLocks noGrp="1"/>
          </p:cNvSpPr>
          <p:nvPr>
            <p:ph idx="1"/>
          </p:nvPr>
        </p:nvSpPr>
        <p:spPr>
          <a:solidFill>
            <a:schemeClr val="bg2">
              <a:lumMod val="90000"/>
            </a:schemeClr>
          </a:solidFill>
        </p:spPr>
        <p:style>
          <a:lnRef idx="2">
            <a:schemeClr val="dk1"/>
          </a:lnRef>
          <a:fillRef idx="1">
            <a:schemeClr val="lt1"/>
          </a:fillRef>
          <a:effectRef idx="0">
            <a:schemeClr val="dk1"/>
          </a:effectRef>
          <a:fontRef idx="minor">
            <a:schemeClr val="dk1"/>
          </a:fontRef>
        </p:style>
        <p:txBody>
          <a:bodyPr>
            <a:normAutofit/>
          </a:bodyPr>
          <a:lstStyle/>
          <a:p>
            <a:pPr algn="just"/>
            <a:r>
              <a:rPr lang="en-IN" sz="3000" dirty="0" smtClean="0">
                <a:latin typeface="Bookman Old Style" pitchFamily="18" charset="0"/>
              </a:rPr>
              <a:t>Interruption of life-support systems</a:t>
            </a:r>
          </a:p>
          <a:p>
            <a:pPr algn="just"/>
            <a:r>
              <a:rPr lang="en-IN" sz="3000" dirty="0" smtClean="0">
                <a:latin typeface="Bookman Old Style" pitchFamily="18" charset="0"/>
              </a:rPr>
              <a:t>Deactivation of emergency alarms</a:t>
            </a:r>
          </a:p>
          <a:p>
            <a:pPr algn="just"/>
            <a:r>
              <a:rPr lang="en-IN" sz="3000" dirty="0" smtClean="0">
                <a:latin typeface="Bookman Old Style" pitchFamily="18" charset="0"/>
              </a:rPr>
              <a:t>Shutdown of ventilation to hazardous locations</a:t>
            </a:r>
          </a:p>
          <a:p>
            <a:pPr algn="just"/>
            <a:r>
              <a:rPr lang="en-IN" sz="3000" dirty="0" smtClean="0">
                <a:latin typeface="Bookman Old Style" pitchFamily="18" charset="0"/>
              </a:rPr>
              <a:t>Removal of illumination from the work area</a:t>
            </a:r>
            <a:endParaRPr lang="en-IN" sz="3000"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rgbClr val="33CCFF"/>
          </a:solidFill>
        </p:spPr>
        <p:style>
          <a:lnRef idx="2">
            <a:schemeClr val="accent1"/>
          </a:lnRef>
          <a:fillRef idx="1">
            <a:schemeClr val="lt1"/>
          </a:fillRef>
          <a:effectRef idx="0">
            <a:schemeClr val="accent1"/>
          </a:effectRef>
          <a:fontRef idx="minor">
            <a:schemeClr val="dk1"/>
          </a:fontRef>
        </p:style>
        <p:txBody>
          <a:bodyPr>
            <a:normAutofit/>
          </a:bodyPr>
          <a:lstStyle/>
          <a:p>
            <a:r>
              <a:rPr lang="en-IN" sz="2400" b="1" dirty="0" smtClean="0">
                <a:latin typeface="Bookman Old Style" pitchFamily="18" charset="0"/>
              </a:rPr>
              <a:t>Examples of Collateral Costs That May Justify Energized Work</a:t>
            </a:r>
            <a:endParaRPr lang="en-IN" sz="2400" b="1" dirty="0">
              <a:latin typeface="Bookman Old Style" pitchFamily="18" charset="0"/>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r>
              <a:rPr lang="en-IN" dirty="0" smtClean="0">
                <a:latin typeface="Bookman Old Style" pitchFamily="18" charset="0"/>
              </a:rPr>
              <a:t>Excessive restart times in continuous process systems</a:t>
            </a:r>
          </a:p>
          <a:p>
            <a:pPr algn="just"/>
            <a:r>
              <a:rPr lang="en-IN" dirty="0" smtClean="0">
                <a:latin typeface="Bookman Old Style" pitchFamily="18" charset="0"/>
              </a:rPr>
              <a:t>High product loss costs (in polyethylene process, for example, the product has to be</a:t>
            </a:r>
          </a:p>
          <a:p>
            <a:pPr algn="just"/>
            <a:r>
              <a:rPr lang="en-IN" dirty="0" smtClean="0">
                <a:latin typeface="Bookman Old Style" pitchFamily="18" charset="0"/>
              </a:rPr>
              <a:t>physically dug out of process equipment after an unscheduled outage)</a:t>
            </a:r>
          </a:p>
          <a:p>
            <a:pPr algn="just"/>
            <a:r>
              <a:rPr lang="en-IN" dirty="0" smtClean="0">
                <a:latin typeface="Bookman Old Style" pitchFamily="18" charset="0"/>
              </a:rPr>
              <a:t>Testing electrical circuits (to verify de -</a:t>
            </a:r>
            <a:r>
              <a:rPr lang="en-IN" dirty="0" err="1" smtClean="0">
                <a:latin typeface="Bookman Old Style" pitchFamily="18" charset="0"/>
              </a:rPr>
              <a:t>energization</a:t>
            </a:r>
            <a:r>
              <a:rPr lang="en-IN" dirty="0" smtClean="0">
                <a:latin typeface="Bookman Old Style" pitchFamily="18" charset="0"/>
              </a:rPr>
              <a:t>, for example)</a:t>
            </a:r>
          </a:p>
          <a:p>
            <a:pPr algn="just"/>
            <a:r>
              <a:rPr lang="en-IN" dirty="0" smtClean="0">
                <a:latin typeface="Bookman Old Style" pitchFamily="18" charset="0"/>
              </a:rPr>
              <a:t>Troubleshooting complex controls </a:t>
            </a:r>
          </a:p>
          <a:p>
            <a:pPr algn="just"/>
            <a:r>
              <a:rPr lang="en-IN" dirty="0" smtClean="0">
                <a:latin typeface="Bookman Old Style" pitchFamily="18" charset="0"/>
              </a:rPr>
              <a:t>Infrared scan</a:t>
            </a: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dirty="0" smtClean="0">
                <a:latin typeface="Bookman Old Style" pitchFamily="18" charset="0"/>
              </a:rPr>
              <a:t>Steps Required before De-energized Work May Commence</a:t>
            </a:r>
            <a:endParaRPr lang="en-IN" sz="3000" b="1" dirty="0">
              <a:latin typeface="Bookman Old Style" pitchFamily="18" charset="0"/>
            </a:endParaRPr>
          </a:p>
        </p:txBody>
      </p:sp>
      <p:sp>
        <p:nvSpPr>
          <p:cNvPr id="3" name="Content Placeholder 2"/>
          <p:cNvSpPr>
            <a:spLocks noGrp="1"/>
          </p:cNvSpPr>
          <p:nvPr>
            <p:ph idx="1"/>
          </p:nvPr>
        </p:nvSpPr>
        <p:spPr>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just">
              <a:buNone/>
            </a:pPr>
            <a:r>
              <a:rPr lang="en-IN" sz="2300" dirty="0" smtClean="0">
                <a:latin typeface="Bookman Old Style" pitchFamily="18" charset="0"/>
              </a:rPr>
              <a:t>1. All energy control devices feeding the work area must be opened.</a:t>
            </a:r>
          </a:p>
          <a:p>
            <a:pPr algn="just">
              <a:buNone/>
            </a:pPr>
            <a:r>
              <a:rPr lang="en-IN" sz="2300" dirty="0" smtClean="0">
                <a:latin typeface="Bookman Old Style" pitchFamily="18" charset="0"/>
              </a:rPr>
              <a:t>2. Locks and tags shall be placed on the energy control devices.</a:t>
            </a:r>
          </a:p>
          <a:p>
            <a:pPr algn="just">
              <a:buNone/>
            </a:pPr>
            <a:r>
              <a:rPr lang="en-IN" sz="2300" dirty="0" smtClean="0">
                <a:latin typeface="Bookman Old Style" pitchFamily="18" charset="0"/>
              </a:rPr>
              <a:t>3. Voltage measurements shall be made at the point(s) of exposure to verify that the circuit is De-energized.</a:t>
            </a:r>
          </a:p>
          <a:p>
            <a:pPr algn="just">
              <a:buNone/>
            </a:pPr>
            <a:r>
              <a:rPr lang="en-IN" sz="2300" dirty="0" smtClean="0">
                <a:latin typeface="Bookman Old Style" pitchFamily="18" charset="0"/>
              </a:rPr>
              <a:t>4. Safety grounds (if required) shall be placed to ensure the existence of an </a:t>
            </a:r>
            <a:r>
              <a:rPr lang="en-IN" sz="2300" b="1" dirty="0" err="1" smtClean="0">
                <a:latin typeface="Bookman Old Style" pitchFamily="18" charset="0"/>
              </a:rPr>
              <a:t>equipotential</a:t>
            </a:r>
            <a:r>
              <a:rPr lang="en-IN" sz="2300" b="1" dirty="0" smtClean="0">
                <a:latin typeface="Bookman Old Style" pitchFamily="18" charset="0"/>
              </a:rPr>
              <a:t> work zone.</a:t>
            </a:r>
          </a:p>
          <a:p>
            <a:pPr algn="just">
              <a:buNone/>
            </a:pPr>
            <a:r>
              <a:rPr lang="en-IN" sz="2300" dirty="0" smtClean="0">
                <a:latin typeface="Bookman Old Style" pitchFamily="18" charset="0"/>
              </a:rPr>
              <a:t>5. The </a:t>
            </a:r>
            <a:r>
              <a:rPr lang="en-IN" sz="2300" b="1" dirty="0" smtClean="0">
                <a:latin typeface="Bookman Old Style" pitchFamily="18" charset="0"/>
              </a:rPr>
              <a:t>work area must be closely inspected by a qualified person to make certain that no energized parts remain</a:t>
            </a:r>
            <a:r>
              <a:rPr lang="en-IN" sz="2300" dirty="0" smtClean="0">
                <a:latin typeface="Bookman Old Style" pitchFamily="18" charset="0"/>
              </a:rPr>
              <a:t>. This critical step is often missed.</a:t>
            </a:r>
            <a:endParaRPr lang="en-IN" sz="2300"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dirty="0" smtClean="0">
                <a:latin typeface="Bookman Old Style" pitchFamily="18" charset="0"/>
              </a:rPr>
              <a:t>SAFE SWITCHING OF POWER SYSTEMS</a:t>
            </a:r>
            <a:endParaRPr lang="en-IN" sz="3000" dirty="0">
              <a:latin typeface="Bookman Old Style" pitchFamily="18" charset="0"/>
            </a:endParaRPr>
          </a:p>
        </p:txBody>
      </p:sp>
      <p:sp>
        <p:nvSpPr>
          <p:cNvPr id="3" name="Content Placeholder 2"/>
          <p:cNvSpPr>
            <a:spLocks noGrp="1"/>
          </p:cNvSpPr>
          <p:nvPr>
            <p:ph idx="1"/>
          </p:nvPr>
        </p:nvSpPr>
        <p:spPr>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just"/>
            <a:r>
              <a:rPr lang="en-IN" sz="2800" dirty="0" smtClean="0">
                <a:latin typeface="Bookman Old Style" pitchFamily="18" charset="0"/>
              </a:rPr>
              <a:t>De-energizing/clearing/Turning-off</a:t>
            </a:r>
          </a:p>
          <a:p>
            <a:pPr algn="just"/>
            <a:r>
              <a:rPr lang="en-IN" sz="2800" dirty="0" smtClean="0">
                <a:latin typeface="Bookman Old Style" pitchFamily="18" charset="0"/>
              </a:rPr>
              <a:t>Switching should be done by qualified personnel.</a:t>
            </a:r>
          </a:p>
          <a:p>
            <a:pPr algn="just"/>
            <a:r>
              <a:rPr lang="en-IN" sz="2800" b="1" dirty="0" smtClean="0">
                <a:latin typeface="Bookman Old Style" pitchFamily="18" charset="0"/>
              </a:rPr>
              <a:t>Non-load interrupting devices </a:t>
            </a:r>
            <a:r>
              <a:rPr lang="en-IN" sz="2800" dirty="0" smtClean="0">
                <a:latin typeface="Bookman Old Style" pitchFamily="18" charset="0"/>
              </a:rPr>
              <a:t>are not intended to interrupt any current flow.</a:t>
            </a:r>
          </a:p>
          <a:p>
            <a:pPr algn="just"/>
            <a:r>
              <a:rPr lang="en-IN" sz="2800" dirty="0" smtClean="0">
                <a:latin typeface="Bookman Old Style" pitchFamily="18" charset="0"/>
              </a:rPr>
              <a:t>Circuit breaks should </a:t>
            </a:r>
            <a:r>
              <a:rPr lang="en-IN" sz="2800" i="1" dirty="0" smtClean="0">
                <a:latin typeface="Bookman Old Style" pitchFamily="18" charset="0"/>
              </a:rPr>
              <a:t>never be closed after they interrupt a fault until the cause of the fault </a:t>
            </a:r>
            <a:r>
              <a:rPr lang="en-IN" sz="2800" dirty="0" smtClean="0">
                <a:latin typeface="Bookman Old Style" pitchFamily="18" charset="0"/>
              </a:rPr>
              <a:t>has been determined and corrected.</a:t>
            </a:r>
            <a:endParaRPr lang="en-IN" sz="2800" dirty="0">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3000" b="1" dirty="0" smtClean="0">
                <a:latin typeface="Bookman Old Style" pitchFamily="18" charset="0"/>
              </a:rPr>
              <a:t>Remote Operation</a:t>
            </a:r>
            <a:endParaRPr lang="en-IN" sz="3000" dirty="0">
              <a:latin typeface="Bookman Old Style" pitchFamily="18" charset="0"/>
            </a:endParaRPr>
          </a:p>
        </p:txBody>
      </p:sp>
      <p:sp>
        <p:nvSpPr>
          <p:cNvPr id="3" name="Content Placeholder 2"/>
          <p:cNvSpPr>
            <a:spLocks noGrp="1"/>
          </p:cNvSpPr>
          <p:nvPr>
            <p:ph idx="1"/>
          </p:nvPr>
        </p:nvSpPr>
        <p:spPr>
          <a:solidFill>
            <a:srgbClr val="FFFF99"/>
          </a:solidFill>
        </p:spPr>
        <p:style>
          <a:lnRef idx="2">
            <a:schemeClr val="dk1"/>
          </a:lnRef>
          <a:fillRef idx="1">
            <a:schemeClr val="lt1"/>
          </a:fillRef>
          <a:effectRef idx="0">
            <a:schemeClr val="dk1"/>
          </a:effectRef>
          <a:fontRef idx="minor">
            <a:schemeClr val="dk1"/>
          </a:fontRef>
        </p:style>
        <p:txBody>
          <a:bodyPr>
            <a:normAutofit/>
          </a:bodyPr>
          <a:lstStyle/>
          <a:p>
            <a:pPr algn="just"/>
            <a:r>
              <a:rPr lang="en-IN" sz="3000" dirty="0" smtClean="0">
                <a:latin typeface="Bookman Old Style" pitchFamily="18" charset="0"/>
              </a:rPr>
              <a:t>There are at least three different ways that electrical switchgear such as circuit breakers and switches can be operated safely.</a:t>
            </a:r>
          </a:p>
          <a:p>
            <a:pPr lvl="1" algn="just"/>
            <a:r>
              <a:rPr lang="en-IN" sz="2600" dirty="0" smtClean="0">
                <a:latin typeface="Bookman Old Style" pitchFamily="18" charset="0"/>
              </a:rPr>
              <a:t>Operating from a remote control room</a:t>
            </a:r>
          </a:p>
          <a:p>
            <a:pPr lvl="1" algn="just"/>
            <a:r>
              <a:rPr lang="en-IN" sz="2600" dirty="0" smtClean="0">
                <a:latin typeface="Bookman Old Style" pitchFamily="18" charset="0"/>
              </a:rPr>
              <a:t>Operating using a remote operating device</a:t>
            </a:r>
          </a:p>
          <a:p>
            <a:pPr lvl="1" algn="just"/>
            <a:r>
              <a:rPr lang="en-IN" sz="2600" dirty="0" smtClean="0">
                <a:latin typeface="Bookman Old Style" pitchFamily="18" charset="0"/>
              </a:rPr>
              <a:t>Operating manually from the device panel</a:t>
            </a:r>
            <a:endParaRPr lang="en-IN" sz="2600" dirty="0">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2">
            <a:schemeClr val="accent1"/>
          </a:lnRef>
          <a:fillRef idx="1">
            <a:schemeClr val="lt1"/>
          </a:fillRef>
          <a:effectRef idx="0">
            <a:schemeClr val="accent1"/>
          </a:effectRef>
          <a:fontRef idx="minor">
            <a:schemeClr val="dk1"/>
          </a:fontRef>
        </p:style>
        <p:txBody>
          <a:bodyPr>
            <a:normAutofit/>
          </a:bodyPr>
          <a:lstStyle/>
          <a:p>
            <a:r>
              <a:rPr lang="en-IN" sz="3000" b="1" dirty="0" smtClean="0">
                <a:latin typeface="Bookman Old Style" pitchFamily="18" charset="0"/>
              </a:rPr>
              <a:t>Electrical Safety Analysis</a:t>
            </a:r>
            <a:endParaRPr lang="en-IN" sz="3000" b="1" dirty="0">
              <a:latin typeface="Bookman Old Style" pitchFamily="18" charset="0"/>
            </a:endParaRPr>
          </a:p>
        </p:txBody>
      </p:sp>
      <p:grpSp>
        <p:nvGrpSpPr>
          <p:cNvPr id="11" name="Group 10"/>
          <p:cNvGrpSpPr/>
          <p:nvPr/>
        </p:nvGrpSpPr>
        <p:grpSpPr>
          <a:xfrm>
            <a:off x="428596" y="1571612"/>
            <a:ext cx="7715304" cy="4857784"/>
            <a:chOff x="785786" y="2714620"/>
            <a:chExt cx="6500858" cy="2214578"/>
          </a:xfrm>
        </p:grpSpPr>
        <p:sp>
          <p:nvSpPr>
            <p:cNvPr id="3" name="Rectangle 2"/>
            <p:cNvSpPr/>
            <p:nvPr/>
          </p:nvSpPr>
          <p:spPr>
            <a:xfrm>
              <a:off x="1857356" y="3571876"/>
              <a:ext cx="1357322" cy="78581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IN" sz="2000" b="1" dirty="0" smtClean="0">
                  <a:latin typeface="Bookman Old Style" pitchFamily="18" charset="0"/>
                </a:rPr>
                <a:t>Protective Fuse/C.B</a:t>
              </a:r>
              <a:endParaRPr lang="en-IN" sz="2000" b="1" dirty="0">
                <a:latin typeface="Bookman Old Style" pitchFamily="18" charset="0"/>
              </a:endParaRPr>
            </a:p>
          </p:txBody>
        </p:sp>
        <p:sp>
          <p:nvSpPr>
            <p:cNvPr id="6" name="Rectangle 5"/>
            <p:cNvSpPr/>
            <p:nvPr/>
          </p:nvSpPr>
          <p:spPr>
            <a:xfrm>
              <a:off x="3786182" y="3571876"/>
              <a:ext cx="1357322" cy="78581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IN" sz="2000" b="1" dirty="0" smtClean="0">
                  <a:latin typeface="Bookman Old Style" pitchFamily="18" charset="0"/>
                </a:rPr>
                <a:t>Switch</a:t>
              </a:r>
              <a:endParaRPr lang="en-IN" sz="2000" b="1" dirty="0">
                <a:latin typeface="Bookman Old Style" pitchFamily="18" charset="0"/>
              </a:endParaRPr>
            </a:p>
          </p:txBody>
        </p:sp>
        <p:sp>
          <p:nvSpPr>
            <p:cNvPr id="7" name="Rectangle 6"/>
            <p:cNvSpPr/>
            <p:nvPr/>
          </p:nvSpPr>
          <p:spPr>
            <a:xfrm>
              <a:off x="5929322" y="2714620"/>
              <a:ext cx="1357322" cy="78581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IN" sz="2000" b="1" dirty="0" smtClean="0">
                  <a:latin typeface="Bookman Old Style" pitchFamily="18" charset="0"/>
                </a:rPr>
                <a:t>Substation Electrical Load-1</a:t>
              </a:r>
              <a:endParaRPr lang="en-IN" sz="2000" b="1" dirty="0">
                <a:latin typeface="Bookman Old Style" pitchFamily="18" charset="0"/>
              </a:endParaRPr>
            </a:p>
          </p:txBody>
        </p:sp>
        <p:sp>
          <p:nvSpPr>
            <p:cNvPr id="8" name="Rectangle 7"/>
            <p:cNvSpPr/>
            <p:nvPr/>
          </p:nvSpPr>
          <p:spPr>
            <a:xfrm>
              <a:off x="5929322" y="4143380"/>
              <a:ext cx="1357322" cy="78581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IN" sz="2000" b="1" dirty="0" smtClean="0">
                  <a:latin typeface="Bookman Old Style" pitchFamily="18" charset="0"/>
                </a:rPr>
                <a:t>Substation Electrical Load-2</a:t>
              </a:r>
              <a:endParaRPr lang="en-IN" sz="2000" b="1" dirty="0">
                <a:latin typeface="Bookman Old Style" pitchFamily="18" charset="0"/>
              </a:endParaRPr>
            </a:p>
          </p:txBody>
        </p:sp>
        <p:cxnSp>
          <p:nvCxnSpPr>
            <p:cNvPr id="10" name="Straight Arrow Connector 9"/>
            <p:cNvCxnSpPr>
              <a:endCxn id="3" idx="1"/>
            </p:cNvCxnSpPr>
            <p:nvPr/>
          </p:nvCxnSpPr>
          <p:spPr>
            <a:xfrm flipV="1">
              <a:off x="785786" y="3964785"/>
              <a:ext cx="1071570" cy="35719"/>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8" name="Straight Arrow Connector 17"/>
            <p:cNvCxnSpPr>
              <a:stCxn id="3" idx="3"/>
              <a:endCxn id="6" idx="1"/>
            </p:cNvCxnSpPr>
            <p:nvPr/>
          </p:nvCxnSpPr>
          <p:spPr>
            <a:xfrm>
              <a:off x="3214678" y="3964785"/>
              <a:ext cx="571504" cy="1588"/>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20" name="Shape 19"/>
            <p:cNvCxnSpPr>
              <a:stCxn id="6" idx="3"/>
              <a:endCxn id="7" idx="1"/>
            </p:cNvCxnSpPr>
            <p:nvPr/>
          </p:nvCxnSpPr>
          <p:spPr>
            <a:xfrm flipV="1">
              <a:off x="5143504" y="3107529"/>
              <a:ext cx="785818" cy="857256"/>
            </a:xfrm>
            <a:prstGeom prst="bentConnector3">
              <a:avLst>
                <a:gd name="adj1" fmla="val 50000"/>
              </a:avLst>
            </a:prstGeom>
            <a:ln>
              <a:tailEnd type="arrow"/>
            </a:ln>
          </p:spPr>
          <p:style>
            <a:lnRef idx="2">
              <a:schemeClr val="accent1"/>
            </a:lnRef>
            <a:fillRef idx="1">
              <a:schemeClr val="lt1"/>
            </a:fillRef>
            <a:effectRef idx="0">
              <a:schemeClr val="accent1"/>
            </a:effectRef>
            <a:fontRef idx="minor">
              <a:schemeClr val="dk1"/>
            </a:fontRef>
          </p:style>
        </p:cxnSp>
        <p:cxnSp>
          <p:nvCxnSpPr>
            <p:cNvPr id="23" name="Shape 22"/>
            <p:cNvCxnSpPr>
              <a:stCxn id="6" idx="3"/>
              <a:endCxn id="8" idx="1"/>
            </p:cNvCxnSpPr>
            <p:nvPr/>
          </p:nvCxnSpPr>
          <p:spPr>
            <a:xfrm>
              <a:off x="5143504" y="3964785"/>
              <a:ext cx="785818" cy="571504"/>
            </a:xfrm>
            <a:prstGeom prst="bentConnector3">
              <a:avLst>
                <a:gd name="adj1" fmla="val 50000"/>
              </a:avLst>
            </a:prstGeom>
            <a:ln>
              <a:tailEnd type="arrow"/>
            </a:ln>
          </p:spPr>
          <p:style>
            <a:lnRef idx="2">
              <a:schemeClr val="accent1"/>
            </a:lnRef>
            <a:fillRef idx="1">
              <a:schemeClr val="lt1"/>
            </a:fillRef>
            <a:effectRef idx="0">
              <a:schemeClr val="accent1"/>
            </a:effectRef>
            <a:fontRef idx="minor">
              <a:schemeClr val="dk1"/>
            </a:fontRef>
          </p:style>
        </p:cxnSp>
      </p:grpSp>
      <p:sp>
        <p:nvSpPr>
          <p:cNvPr id="12" name="TextBox 11"/>
          <p:cNvSpPr txBox="1"/>
          <p:nvPr/>
        </p:nvSpPr>
        <p:spPr>
          <a:xfrm>
            <a:off x="357158" y="2714620"/>
            <a:ext cx="928694" cy="1477328"/>
          </a:xfrm>
          <a:prstGeom prst="rect">
            <a:avLst/>
          </a:prstGeom>
          <a:noFill/>
        </p:spPr>
        <p:txBody>
          <a:bodyPr wrap="square" rtlCol="0">
            <a:spAutoFit/>
          </a:bodyPr>
          <a:lstStyle/>
          <a:p>
            <a:r>
              <a:rPr lang="en-IN" dirty="0" smtClean="0"/>
              <a:t>Power from Generating station</a:t>
            </a:r>
            <a:endParaRPr lang="en-IN" dirty="0"/>
          </a:p>
        </p:txBody>
      </p:sp>
      <p:cxnSp>
        <p:nvCxnSpPr>
          <p:cNvPr id="14" name="Straight Arrow Connector 13"/>
          <p:cNvCxnSpPr/>
          <p:nvPr/>
        </p:nvCxnSpPr>
        <p:spPr>
          <a:xfrm flipV="1">
            <a:off x="500034" y="4786322"/>
            <a:ext cx="114300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dirty="0" smtClean="0">
                <a:latin typeface="Bookman Old Style" pitchFamily="18" charset="0"/>
              </a:rPr>
              <a:t>Clearing procedures</a:t>
            </a:r>
            <a:endParaRPr lang="en-IN" sz="3000" dirty="0">
              <a:latin typeface="Bookman Old Style" pitchFamily="18" charset="0"/>
            </a:endParaRPr>
          </a:p>
        </p:txBody>
      </p:sp>
      <p:sp>
        <p:nvSpPr>
          <p:cNvPr id="3" name="Content Placeholder 2"/>
          <p:cNvSpPr>
            <a:spLocks noGrp="1"/>
          </p:cNvSpPr>
          <p:nvPr>
            <p:ph idx="1"/>
          </p:nvPr>
        </p:nvSpPr>
        <p:spPr>
          <a:xfrm>
            <a:off x="457200" y="1214422"/>
            <a:ext cx="8229600" cy="4911741"/>
          </a:xfrm>
          <a:solidFill>
            <a:schemeClr val="accent3">
              <a:lumMod val="40000"/>
              <a:lumOff val="60000"/>
            </a:schemeClr>
          </a:solidFill>
        </p:spPr>
        <p:txBody>
          <a:bodyPr>
            <a:noAutofit/>
          </a:bodyPr>
          <a:lstStyle/>
          <a:p>
            <a:pPr algn="just"/>
            <a:r>
              <a:rPr lang="en-IN" sz="2500" dirty="0" smtClean="0">
                <a:latin typeface="Bookman Old Style" pitchFamily="18" charset="0"/>
              </a:rPr>
              <a:t>The clearing procedures for even so simple a case, should include </a:t>
            </a:r>
            <a:r>
              <a:rPr lang="en-IN" sz="2500" b="1" dirty="0" smtClean="0">
                <a:latin typeface="Bookman Old Style" pitchFamily="18" charset="0"/>
              </a:rPr>
              <a:t>checking to ensure that no other sources exist and that the correct isolating device is being operated</a:t>
            </a:r>
            <a:r>
              <a:rPr lang="en-IN" sz="2500" dirty="0" smtClean="0">
                <a:latin typeface="Bookman Old Style" pitchFamily="18" charset="0"/>
              </a:rPr>
              <a:t>. </a:t>
            </a:r>
          </a:p>
          <a:p>
            <a:pPr algn="just"/>
            <a:r>
              <a:rPr lang="en-IN" sz="2500" dirty="0" smtClean="0">
                <a:latin typeface="Bookman Old Style" pitchFamily="18" charset="0"/>
              </a:rPr>
              <a:t>It is important that </a:t>
            </a:r>
            <a:r>
              <a:rPr lang="en-IN" sz="2500" b="1" dirty="0" smtClean="0">
                <a:latin typeface="Bookman Old Style" pitchFamily="18" charset="0"/>
              </a:rPr>
              <a:t>all persons who may be exposed to a hazard</a:t>
            </a:r>
            <a:r>
              <a:rPr lang="en-IN" sz="2500" dirty="0" smtClean="0">
                <a:latin typeface="Bookman Old Style" pitchFamily="18" charset="0"/>
              </a:rPr>
              <a:t>, as a result of a switching action, be </a:t>
            </a:r>
            <a:r>
              <a:rPr lang="en-IN" sz="2500" b="1" i="1" dirty="0" smtClean="0">
                <a:solidFill>
                  <a:srgbClr val="FF0000"/>
                </a:solidFill>
                <a:latin typeface="Bookman Old Style" pitchFamily="18" charset="0"/>
              </a:rPr>
              <a:t>notified prior to the action</a:t>
            </a:r>
            <a:r>
              <a:rPr lang="en-IN" sz="2500" dirty="0" smtClean="0">
                <a:latin typeface="Bookman Old Style" pitchFamily="18" charset="0"/>
              </a:rPr>
              <a:t>.</a:t>
            </a:r>
          </a:p>
          <a:p>
            <a:pPr algn="just"/>
            <a:r>
              <a:rPr lang="en-IN" sz="2500" dirty="0" smtClean="0">
                <a:latin typeface="Bookman Old Style" pitchFamily="18" charset="0"/>
              </a:rPr>
              <a:t>It is necessary to use </a:t>
            </a:r>
            <a:r>
              <a:rPr lang="en-IN" sz="2500" b="1" dirty="0" smtClean="0">
                <a:solidFill>
                  <a:srgbClr val="C00000"/>
                </a:solidFill>
                <a:latin typeface="Bookman Old Style" pitchFamily="18" charset="0"/>
              </a:rPr>
              <a:t>written switching instructions for systems</a:t>
            </a:r>
            <a:r>
              <a:rPr lang="en-IN" sz="2500" dirty="0" smtClean="0">
                <a:latin typeface="Bookman Old Style" pitchFamily="18" charset="0"/>
              </a:rPr>
              <a:t> that may have several sources into an area.</a:t>
            </a:r>
            <a:endParaRPr lang="en-IN" sz="2500" dirty="0">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428604"/>
            <a:ext cx="8429684"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Typical padlocks suitable for lockout</a:t>
            </a:r>
            <a:br>
              <a:rPr lang="en-IN" dirty="0" smtClean="0"/>
            </a:br>
            <a:r>
              <a:rPr lang="en-IN" dirty="0" smtClean="0"/>
              <a:t>purposes.</a:t>
            </a:r>
            <a:endParaRPr lang="en-IN" dirty="0"/>
          </a:p>
        </p:txBody>
      </p:sp>
      <p:pic>
        <p:nvPicPr>
          <p:cNvPr id="2050" name="Picture 2"/>
          <p:cNvPicPr>
            <a:picLocks noChangeAspect="1" noChangeArrowheads="1"/>
          </p:cNvPicPr>
          <p:nvPr/>
        </p:nvPicPr>
        <p:blipFill>
          <a:blip r:embed="rId2"/>
          <a:srcRect/>
          <a:stretch>
            <a:fillRect/>
          </a:stretch>
        </p:blipFill>
        <p:spPr bwMode="auto">
          <a:xfrm>
            <a:off x="2838450" y="1857375"/>
            <a:ext cx="3467100"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IN" sz="3000" b="1" dirty="0" smtClean="0">
                <a:latin typeface="Bookman Old Style" pitchFamily="18" charset="0"/>
              </a:rPr>
              <a:t>Multiple-lock devices.</a:t>
            </a:r>
            <a:endParaRPr lang="en-IN" sz="3000" b="1" dirty="0">
              <a:latin typeface="Bookman Old Style" pitchFamily="18" charset="0"/>
            </a:endParaRPr>
          </a:p>
        </p:txBody>
      </p:sp>
      <p:pic>
        <p:nvPicPr>
          <p:cNvPr id="3074" name="Picture 2"/>
          <p:cNvPicPr>
            <a:picLocks noChangeAspect="1" noChangeArrowheads="1"/>
          </p:cNvPicPr>
          <p:nvPr/>
        </p:nvPicPr>
        <p:blipFill>
          <a:blip r:embed="rId2"/>
          <a:srcRect/>
          <a:stretch>
            <a:fillRect/>
          </a:stretch>
        </p:blipFill>
        <p:spPr bwMode="auto">
          <a:xfrm>
            <a:off x="500034" y="928670"/>
            <a:ext cx="7858180" cy="26860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0034" y="3857628"/>
            <a:ext cx="3400429" cy="24003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214810" y="3857628"/>
            <a:ext cx="4000528" cy="2371730"/>
          </a:xfrm>
          <a:prstGeom prst="rect">
            <a:avLst/>
          </a:prstGeom>
          <a:noFill/>
          <a:ln w="9525">
            <a:noFill/>
            <a:miter lim="800000"/>
            <a:headEnd/>
            <a:tailEnd/>
          </a:ln>
          <a:effectLst/>
        </p:spPr>
      </p:pic>
      <p:sp>
        <p:nvSpPr>
          <p:cNvPr id="6" name="TextBox 5"/>
          <p:cNvSpPr txBox="1"/>
          <p:nvPr/>
        </p:nvSpPr>
        <p:spPr>
          <a:xfrm>
            <a:off x="3357554" y="6429396"/>
            <a:ext cx="3857652" cy="400110"/>
          </a:xfrm>
          <a:prstGeom prst="rect">
            <a:avLst/>
          </a:prstGeom>
          <a:noFill/>
        </p:spPr>
        <p:txBody>
          <a:bodyPr wrap="square" rtlCol="0">
            <a:spAutoFit/>
          </a:bodyPr>
          <a:lstStyle/>
          <a:p>
            <a:pPr algn="ctr"/>
            <a:r>
              <a:rPr lang="en-IN" sz="2000" b="1" dirty="0" smtClean="0">
                <a:latin typeface="Bookman Old Style" pitchFamily="18" charset="0"/>
              </a:rPr>
              <a:t>Locking devices</a:t>
            </a:r>
            <a:endParaRPr lang="en-IN" sz="2000" b="1" dirty="0">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en-IN" dirty="0" smtClean="0"/>
              <a:t>Review-unit-I &amp;II</a:t>
            </a:r>
            <a:endParaRPr lang="en-IN" dirty="0"/>
          </a:p>
        </p:txBody>
      </p:sp>
      <p:sp>
        <p:nvSpPr>
          <p:cNvPr id="3" name="Content Placeholder 2"/>
          <p:cNvSpPr>
            <a:spLocks noGrp="1"/>
          </p:cNvSpPr>
          <p:nvPr>
            <p:ph idx="1"/>
          </p:nvPr>
        </p:nvSpPr>
        <p:spPr>
          <a:xfrm>
            <a:off x="457200" y="1214422"/>
            <a:ext cx="8229600" cy="4911741"/>
          </a:xfrm>
          <a:solidFill>
            <a:srgbClr val="92D050"/>
          </a:solidFill>
        </p:spPr>
        <p:style>
          <a:lnRef idx="2">
            <a:schemeClr val="accent2"/>
          </a:lnRef>
          <a:fillRef idx="1">
            <a:schemeClr val="lt1"/>
          </a:fillRef>
          <a:effectRef idx="0">
            <a:schemeClr val="accent2"/>
          </a:effectRef>
          <a:fontRef idx="minor">
            <a:schemeClr val="dk1"/>
          </a:fontRef>
        </p:style>
        <p:txBody>
          <a:bodyPr/>
          <a:lstStyle/>
          <a:p>
            <a:r>
              <a:rPr lang="en-IN" dirty="0" smtClean="0"/>
              <a:t>Electrical safety of </a:t>
            </a:r>
            <a:r>
              <a:rPr lang="en-IN" b="1" dirty="0" smtClean="0"/>
              <a:t>personnel</a:t>
            </a:r>
            <a:r>
              <a:rPr lang="en-IN" dirty="0" smtClean="0"/>
              <a:t> (customers/worker/animals)</a:t>
            </a:r>
          </a:p>
          <a:p>
            <a:r>
              <a:rPr lang="en-IN" dirty="0" smtClean="0"/>
              <a:t>Electrical </a:t>
            </a:r>
            <a:r>
              <a:rPr lang="en-IN" b="1" dirty="0" smtClean="0"/>
              <a:t>Equipment</a:t>
            </a:r>
            <a:r>
              <a:rPr lang="en-IN" dirty="0" smtClean="0"/>
              <a:t> safety</a:t>
            </a:r>
          </a:p>
          <a:p>
            <a:r>
              <a:rPr lang="en-IN" dirty="0" smtClean="0"/>
              <a:t>Power system equipment like power transformers, generators, transmission lines, distribution transformers, distribution feeders</a:t>
            </a:r>
          </a:p>
          <a:p>
            <a:r>
              <a:rPr lang="en-IN" dirty="0" smtClean="0"/>
              <a:t>House hold appliances</a:t>
            </a:r>
          </a:p>
          <a:p>
            <a:r>
              <a:rPr lang="en-IN" dirty="0" smtClean="0"/>
              <a:t>Effective grounding system</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000" b="1" dirty="0" smtClean="0">
                <a:latin typeface="Bookman Old Style" pitchFamily="18" charset="0"/>
              </a:rPr>
              <a:t>Typical application of locks, tags, and multiple-lock devices</a:t>
            </a:r>
            <a:endParaRPr lang="en-IN" sz="3000" b="1" dirty="0">
              <a:latin typeface="Bookman Old Style" pitchFamily="18" charset="0"/>
            </a:endParaRPr>
          </a:p>
        </p:txBody>
      </p:sp>
      <p:pic>
        <p:nvPicPr>
          <p:cNvPr id="4098" name="Picture 2"/>
          <p:cNvPicPr>
            <a:picLocks noChangeAspect="1" noChangeArrowheads="1"/>
          </p:cNvPicPr>
          <p:nvPr/>
        </p:nvPicPr>
        <p:blipFill>
          <a:blip r:embed="rId2"/>
          <a:srcRect/>
          <a:stretch>
            <a:fillRect/>
          </a:stretch>
        </p:blipFill>
        <p:spPr bwMode="auto">
          <a:xfrm>
            <a:off x="571472" y="1357298"/>
            <a:ext cx="7715304" cy="5200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a:solidFill>
            <a:srgbClr val="FFC000"/>
          </a:solidFill>
        </p:spPr>
        <p:style>
          <a:lnRef idx="2">
            <a:schemeClr val="accent2"/>
          </a:lnRef>
          <a:fillRef idx="1">
            <a:schemeClr val="lt1"/>
          </a:fillRef>
          <a:effectRef idx="0">
            <a:schemeClr val="accent2"/>
          </a:effectRef>
          <a:fontRef idx="minor">
            <a:schemeClr val="dk1"/>
          </a:fontRef>
        </p:style>
        <p:txBody>
          <a:bodyPr/>
          <a:lstStyle/>
          <a:p>
            <a:r>
              <a:rPr lang="en-IN" dirty="0" smtClean="0"/>
              <a:t>Tag out &amp; Lockout</a:t>
            </a:r>
            <a:endParaRPr lang="en-IN" dirty="0"/>
          </a:p>
        </p:txBody>
      </p:sp>
      <p:sp>
        <p:nvSpPr>
          <p:cNvPr id="3" name="Content Placeholder 2"/>
          <p:cNvSpPr>
            <a:spLocks noGrp="1"/>
          </p:cNvSpPr>
          <p:nvPr>
            <p:ph idx="1"/>
          </p:nvPr>
        </p:nvSpPr>
        <p:spPr>
          <a:xfrm>
            <a:off x="457200" y="1600200"/>
            <a:ext cx="8229600" cy="4900634"/>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IN" sz="2400" dirty="0" smtClean="0">
                <a:latin typeface="Bookman Old Style" pitchFamily="18" charset="0"/>
              </a:rPr>
              <a:t>Tags are used to identify equipment that has been </a:t>
            </a:r>
            <a:r>
              <a:rPr lang="en-IN" sz="2400" b="1" dirty="0" smtClean="0">
                <a:latin typeface="Bookman Old Style" pitchFamily="18" charset="0"/>
              </a:rPr>
              <a:t>removed from service for maintenance or other purposes</a:t>
            </a:r>
            <a:r>
              <a:rPr lang="en-IN" sz="2400" dirty="0" smtClean="0">
                <a:latin typeface="Bookman Old Style" pitchFamily="18" charset="0"/>
              </a:rPr>
              <a:t>. They are uniquely designed and have clear warnings printed on them </a:t>
            </a:r>
            <a:r>
              <a:rPr lang="en-IN" sz="2400" b="1" dirty="0" smtClean="0">
                <a:latin typeface="Bookman Old Style" pitchFamily="18" charset="0"/>
              </a:rPr>
              <a:t>instructing personnel </a:t>
            </a:r>
            <a:r>
              <a:rPr lang="en-IN" sz="2400" dirty="0" smtClean="0">
                <a:latin typeface="Bookman Old Style" pitchFamily="18" charset="0"/>
              </a:rPr>
              <a:t>not to operate the equipment.</a:t>
            </a:r>
          </a:p>
          <a:p>
            <a:pPr algn="just"/>
            <a:endParaRPr lang="en-IN" sz="2400" dirty="0" smtClean="0">
              <a:latin typeface="Bookman Old Style" pitchFamily="18" charset="0"/>
            </a:endParaRPr>
          </a:p>
          <a:p>
            <a:pPr algn="just"/>
            <a:endParaRPr lang="en-IN" sz="2400" dirty="0" smtClean="0">
              <a:latin typeface="Bookman Old Style" pitchFamily="18" charset="0"/>
            </a:endParaRPr>
          </a:p>
          <a:p>
            <a:pPr algn="just"/>
            <a:endParaRPr lang="en-IN" sz="2400" dirty="0" smtClean="0">
              <a:latin typeface="Bookman Old Style" pitchFamily="18" charset="0"/>
            </a:endParaRPr>
          </a:p>
          <a:p>
            <a:pPr algn="just"/>
            <a:r>
              <a:rPr lang="en-IN" sz="2400" dirty="0" smtClean="0">
                <a:latin typeface="Bookman Old Style" pitchFamily="18" charset="0"/>
              </a:rPr>
              <a:t>Locks are </a:t>
            </a:r>
            <a:r>
              <a:rPr lang="en-IN" sz="2400" b="1" dirty="0" smtClean="0">
                <a:latin typeface="Bookman Old Style" pitchFamily="18" charset="0"/>
              </a:rPr>
              <a:t>applied to de-energized equipment to prevent accidental or unauthorized operation</a:t>
            </a:r>
            <a:r>
              <a:rPr lang="en-IN" sz="2400" dirty="0" smtClean="0">
                <a:latin typeface="Bookman Old Style" pitchFamily="18" charset="0"/>
              </a:rPr>
              <a:t>. Locks and tags are normally applied together.</a:t>
            </a:r>
            <a:endParaRPr lang="en-IN" sz="2400" dirty="0">
              <a:latin typeface="Bookman Old Style" pitchFamily="18" charset="0"/>
            </a:endParaRPr>
          </a:p>
        </p:txBody>
      </p:sp>
      <p:sp>
        <p:nvSpPr>
          <p:cNvPr id="4" name="Rectangle 3"/>
          <p:cNvSpPr/>
          <p:nvPr/>
        </p:nvSpPr>
        <p:spPr>
          <a:xfrm>
            <a:off x="642910" y="3714752"/>
            <a:ext cx="7858180" cy="642942"/>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i="1" dirty="0" smtClean="0">
                <a:latin typeface="Bookman Old Style" pitchFamily="18" charset="0"/>
              </a:rPr>
              <a:t>Do Not Start, Do Not Open, Do Not Close, Do Not Operate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style>
          <a:lnRef idx="1">
            <a:schemeClr val="dk1"/>
          </a:lnRef>
          <a:fillRef idx="2">
            <a:schemeClr val="dk1"/>
          </a:fillRef>
          <a:effectRef idx="1">
            <a:schemeClr val="dk1"/>
          </a:effectRef>
          <a:fontRef idx="minor">
            <a:schemeClr val="dk1"/>
          </a:fontRef>
        </p:style>
        <p:txBody>
          <a:bodyPr>
            <a:normAutofit/>
          </a:bodyPr>
          <a:lstStyle/>
          <a:p>
            <a:r>
              <a:rPr lang="en-IN" sz="3000" b="1" dirty="0" smtClean="0">
                <a:latin typeface="Bookman Old Style" pitchFamily="18" charset="0"/>
              </a:rPr>
              <a:t>When to Use Locks and Tags</a:t>
            </a:r>
            <a:endParaRPr lang="en-IN" sz="3000" dirty="0">
              <a:latin typeface="Bookman Old Style" pitchFamily="18" charset="0"/>
            </a:endParaRPr>
          </a:p>
        </p:txBody>
      </p:sp>
      <p:sp>
        <p:nvSpPr>
          <p:cNvPr id="3" name="Content Placeholder 2"/>
          <p:cNvSpPr>
            <a:spLocks noGrp="1"/>
          </p:cNvSpPr>
          <p:nvPr>
            <p:ph idx="1"/>
          </p:nvPr>
        </p:nvSpPr>
        <p:spPr>
          <a:xfrm>
            <a:off x="457200" y="1303341"/>
            <a:ext cx="8229600" cy="5340369"/>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IN" sz="2200" dirty="0" smtClean="0">
                <a:latin typeface="Bookman Old Style" pitchFamily="18" charset="0"/>
              </a:rPr>
              <a:t>Locks and tags should be applied to </a:t>
            </a:r>
            <a:r>
              <a:rPr lang="en-IN" sz="2200" b="1" dirty="0" smtClean="0">
                <a:latin typeface="Bookman Old Style" pitchFamily="18" charset="0"/>
              </a:rPr>
              <a:t>open circuit breakers, switches, or contactors </a:t>
            </a:r>
            <a:r>
              <a:rPr lang="en-IN" sz="2200" dirty="0" smtClean="0">
                <a:latin typeface="Bookman Old Style" pitchFamily="18" charset="0"/>
              </a:rPr>
              <a:t>whenever personnel will be exposed to the conductors that are normally fed by those devices.</a:t>
            </a:r>
          </a:p>
          <a:p>
            <a:pPr algn="just"/>
            <a:r>
              <a:rPr lang="en-IN" sz="2200" dirty="0" smtClean="0">
                <a:latin typeface="Bookman Old Style" pitchFamily="18" charset="0"/>
              </a:rPr>
              <a:t>The application of the tags will warn and inform other employees </a:t>
            </a:r>
            <a:r>
              <a:rPr lang="en-IN" sz="2200" b="1" dirty="0" smtClean="0">
                <a:latin typeface="Bookman Old Style" pitchFamily="18" charset="0"/>
              </a:rPr>
              <a:t>that the equipment is not available for service, who applied the tag, and why the tag was applied</a:t>
            </a:r>
            <a:r>
              <a:rPr lang="en-IN" sz="2200" dirty="0" smtClean="0">
                <a:latin typeface="Bookman Old Style" pitchFamily="18" charset="0"/>
              </a:rPr>
              <a:t>.</a:t>
            </a:r>
          </a:p>
          <a:p>
            <a:pPr algn="just"/>
            <a:r>
              <a:rPr lang="en-IN" sz="2200" dirty="0" smtClean="0">
                <a:latin typeface="Bookman Old Style" pitchFamily="18" charset="0"/>
              </a:rPr>
              <a:t>The lock </a:t>
            </a:r>
            <a:r>
              <a:rPr lang="en-IN" sz="2200" b="1" u="sng" dirty="0" smtClean="0">
                <a:latin typeface="Bookman Old Style" pitchFamily="18" charset="0"/>
              </a:rPr>
              <a:t>will prevent</a:t>
            </a:r>
            <a:r>
              <a:rPr lang="en-IN" sz="2200" dirty="0" smtClean="0">
                <a:latin typeface="Bookman Old Style" pitchFamily="18" charset="0"/>
              </a:rPr>
              <a:t> the operation of the breaker, switch, or contactor so that the </a:t>
            </a:r>
            <a:r>
              <a:rPr lang="en-IN" sz="2200" b="1" i="1" dirty="0" smtClean="0">
                <a:solidFill>
                  <a:srgbClr val="FF0000"/>
                </a:solidFill>
                <a:latin typeface="Bookman Old Style" pitchFamily="18" charset="0"/>
              </a:rPr>
              <a:t>circuit cannot be accidentally re-energized.</a:t>
            </a:r>
          </a:p>
          <a:p>
            <a:pPr algn="just"/>
            <a:r>
              <a:rPr lang="en-IN" sz="2200" u="sng" dirty="0" smtClean="0">
                <a:latin typeface="Bookman Old Style" pitchFamily="18" charset="0"/>
              </a:rPr>
              <a:t>Minor inspections, adjustments, measurements, and other such servicing activities </a:t>
            </a:r>
            <a:r>
              <a:rPr lang="en-IN" sz="2200" dirty="0" smtClean="0">
                <a:latin typeface="Bookman Old Style" pitchFamily="18" charset="0"/>
              </a:rPr>
              <a:t>that are routine, repetitive, and integral to the use of the equipment do </a:t>
            </a:r>
            <a:r>
              <a:rPr lang="en-IN" sz="2200" b="1" dirty="0" smtClean="0">
                <a:latin typeface="Bookman Old Style" pitchFamily="18" charset="0"/>
              </a:rPr>
              <a:t>not require the placement of locks and tags.</a:t>
            </a:r>
            <a:endParaRPr lang="en-IN" sz="2200" b="1" dirty="0">
              <a:latin typeface="Bookman Old Styl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a:bodyPr>
          <a:lstStyle/>
          <a:p>
            <a:r>
              <a:rPr lang="en-IN" sz="3600" b="1" dirty="0" smtClean="0"/>
              <a:t>Tags without Locks</a:t>
            </a:r>
            <a:endParaRPr lang="en-IN" sz="3600" dirty="0"/>
          </a:p>
        </p:txBody>
      </p:sp>
      <p:sp>
        <p:nvSpPr>
          <p:cNvPr id="3" name="Content Placeholder 2"/>
          <p:cNvSpPr>
            <a:spLocks noGrp="1"/>
          </p:cNvSpPr>
          <p:nvPr>
            <p:ph idx="1"/>
          </p:nvPr>
        </p:nvSpPr>
        <p:spPr>
          <a:xfrm>
            <a:off x="457200" y="1374779"/>
            <a:ext cx="8229600" cy="4983179"/>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en-IN" sz="2600" dirty="0" smtClean="0">
                <a:latin typeface="Bookman Old Style" pitchFamily="18" charset="0"/>
              </a:rPr>
              <a:t>Used under both of the following conditions:</a:t>
            </a:r>
          </a:p>
          <a:p>
            <a:pPr algn="just"/>
            <a:r>
              <a:rPr lang="en-IN" sz="2600" b="1" dirty="0" smtClean="0">
                <a:latin typeface="Bookman Old Style" pitchFamily="18" charset="0"/>
              </a:rPr>
              <a:t>The interrupting device (C.B) is not designed to accept a lock.</a:t>
            </a:r>
          </a:p>
          <a:p>
            <a:pPr algn="just"/>
            <a:r>
              <a:rPr lang="en-IN" sz="2600" b="1" dirty="0" smtClean="0">
                <a:latin typeface="Bookman Old Style" pitchFamily="18" charset="0"/>
              </a:rPr>
              <a:t>An extra means of isolation is employed to provide one additional level of protection.</a:t>
            </a:r>
          </a:p>
          <a:p>
            <a:pPr algn="just"/>
            <a:r>
              <a:rPr lang="en-IN" sz="2600" dirty="0" smtClean="0">
                <a:latin typeface="Bookman Old Style" pitchFamily="18" charset="0"/>
              </a:rPr>
              <a:t>Such an extra procedure might take the form of an additional open point such as removing a fuse or disconnecting a wire or the placement of safety grounds to provide an </a:t>
            </a:r>
            <a:r>
              <a:rPr lang="en-IN" sz="2600" dirty="0" err="1" smtClean="0">
                <a:latin typeface="Bookman Old Style" pitchFamily="18" charset="0"/>
              </a:rPr>
              <a:t>equipotential</a:t>
            </a:r>
            <a:r>
              <a:rPr lang="en-IN" sz="2600" dirty="0" smtClean="0">
                <a:latin typeface="Bookman Old Style" pitchFamily="18" charset="0"/>
              </a:rPr>
              <a:t> work area.</a:t>
            </a:r>
            <a:endParaRPr lang="en-IN" sz="2600" dirty="0">
              <a:latin typeface="Bookman Old Style"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1">
            <a:schemeClr val="accent5"/>
          </a:lnRef>
          <a:fillRef idx="2">
            <a:schemeClr val="accent5"/>
          </a:fillRef>
          <a:effectRef idx="1">
            <a:schemeClr val="accent5"/>
          </a:effectRef>
          <a:fontRef idx="minor">
            <a:schemeClr val="dk1"/>
          </a:fontRef>
        </p:style>
        <p:txBody>
          <a:bodyPr>
            <a:normAutofit/>
          </a:bodyPr>
          <a:lstStyle/>
          <a:p>
            <a:r>
              <a:rPr lang="en-IN" sz="3200" b="1" dirty="0" smtClean="0">
                <a:latin typeface="Bookman Old Style" pitchFamily="18" charset="0"/>
              </a:rPr>
              <a:t>Locks without Tags</a:t>
            </a:r>
            <a:endParaRPr lang="en-IN" sz="3200" dirty="0">
              <a:latin typeface="Bookman Old Style" pitchFamily="18" charset="0"/>
            </a:endParaRPr>
          </a:p>
        </p:txBody>
      </p:sp>
      <p:sp>
        <p:nvSpPr>
          <p:cNvPr id="3" name="Content Placeholder 2"/>
          <p:cNvSpPr>
            <a:spLocks noGrp="1"/>
          </p:cNvSpPr>
          <p:nvPr>
            <p:ph idx="1"/>
          </p:nvPr>
        </p:nvSpPr>
        <p:spPr>
          <a:xfrm>
            <a:off x="457200" y="1214422"/>
            <a:ext cx="8229600" cy="4911741"/>
          </a:xfrm>
        </p:spPr>
        <p:style>
          <a:lnRef idx="1">
            <a:schemeClr val="accent4"/>
          </a:lnRef>
          <a:fillRef idx="2">
            <a:schemeClr val="accent4"/>
          </a:fillRef>
          <a:effectRef idx="1">
            <a:schemeClr val="accent4"/>
          </a:effectRef>
          <a:fontRef idx="minor">
            <a:schemeClr val="dk1"/>
          </a:fontRef>
        </p:style>
        <p:txBody>
          <a:bodyPr/>
          <a:lstStyle/>
          <a:p>
            <a:pPr algn="just"/>
            <a:r>
              <a:rPr lang="en-IN" dirty="0" smtClean="0"/>
              <a:t>Used under both of the following conditions:</a:t>
            </a:r>
          </a:p>
          <a:p>
            <a:pPr lvl="1" algn="just"/>
            <a:r>
              <a:rPr lang="en-IN" dirty="0" smtClean="0"/>
              <a:t>The de-</a:t>
            </a:r>
            <a:r>
              <a:rPr lang="en-IN" dirty="0" err="1" smtClean="0"/>
              <a:t>energization</a:t>
            </a:r>
            <a:r>
              <a:rPr lang="en-IN" dirty="0" smtClean="0"/>
              <a:t> is limited to only one circuit or piece of equipment.</a:t>
            </a:r>
          </a:p>
          <a:p>
            <a:pPr lvl="1" algn="just"/>
            <a:r>
              <a:rPr lang="en-IN" dirty="0" smtClean="0"/>
              <a:t>The lockout lasts only as long as the employee who places the lock is on-site and in the immediate area.</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1"/>
          </a:lnRef>
          <a:fillRef idx="2">
            <a:schemeClr val="accent1"/>
          </a:fillRef>
          <a:effectRef idx="1">
            <a:schemeClr val="accent1"/>
          </a:effectRef>
          <a:fontRef idx="minor">
            <a:schemeClr val="dk1"/>
          </a:fontRef>
        </p:style>
        <p:txBody>
          <a:bodyPr>
            <a:normAutofit/>
          </a:bodyPr>
          <a:lstStyle/>
          <a:p>
            <a:r>
              <a:rPr lang="en-IN" sz="3000" b="1" dirty="0" smtClean="0">
                <a:latin typeface="Bookman Old Style" pitchFamily="18" charset="0"/>
              </a:rPr>
              <a:t>Rules for Using Locks and Tags</a:t>
            </a:r>
            <a:endParaRPr lang="en-IN" sz="3000" dirty="0">
              <a:latin typeface="Bookman Old Style" pitchFamily="18" charset="0"/>
            </a:endParaRPr>
          </a:p>
        </p:txBody>
      </p:sp>
      <p:sp>
        <p:nvSpPr>
          <p:cNvPr id="3" name="Content Placeholder 2"/>
          <p:cNvSpPr>
            <a:spLocks noGrp="1"/>
          </p:cNvSpPr>
          <p:nvPr>
            <p:ph idx="1"/>
          </p:nvPr>
        </p:nvSpPr>
        <p:spPr>
          <a:xfrm>
            <a:off x="457200" y="1357298"/>
            <a:ext cx="8229600" cy="5054617"/>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n-IN" sz="2400" b="1" dirty="0" smtClean="0">
                <a:latin typeface="Bookman Old Style" pitchFamily="18" charset="0"/>
              </a:rPr>
              <a:t>All electric equipment with the capability to be reenergized and harm employees </a:t>
            </a:r>
            <a:r>
              <a:rPr lang="en-IN" sz="2400" dirty="0" smtClean="0">
                <a:latin typeface="Bookman Old Style" pitchFamily="18" charset="0"/>
              </a:rPr>
              <a:t>shall be safely isolated by means of a lock and tag during maintenance, repair, or modification of the </a:t>
            </a:r>
            <a:r>
              <a:rPr lang="en-IN" sz="2400" smtClean="0">
                <a:latin typeface="Bookman Old Style" pitchFamily="18" charset="0"/>
              </a:rPr>
              <a:t>equipment.</a:t>
            </a:r>
            <a:endParaRPr lang="en-IN" sz="2400" dirty="0" smtClean="0">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IN" sz="2400" b="1" dirty="0" smtClean="0">
                <a:latin typeface="Bookman Old Style" pitchFamily="18" charset="0"/>
              </a:rPr>
              <a:t>FLASH HAZARD CALCULATIONS AND</a:t>
            </a:r>
            <a:br>
              <a:rPr lang="en-IN" sz="2400" b="1" dirty="0" smtClean="0">
                <a:latin typeface="Bookman Old Style" pitchFamily="18" charset="0"/>
              </a:rPr>
            </a:br>
            <a:r>
              <a:rPr lang="en-IN" sz="2400" b="1" dirty="0" smtClean="0">
                <a:latin typeface="Bookman Old Style" pitchFamily="18" charset="0"/>
              </a:rPr>
              <a:t>APPROACH DISTANCES</a:t>
            </a:r>
            <a:endParaRPr lang="en-IN" sz="2400" dirty="0">
              <a:latin typeface="Bookman Old Style" pitchFamily="18" charset="0"/>
            </a:endParaRPr>
          </a:p>
        </p:txBody>
      </p:sp>
      <p:sp>
        <p:nvSpPr>
          <p:cNvPr id="3" name="Content Placeholder 2"/>
          <p:cNvSpPr>
            <a:spLocks noGrp="1"/>
          </p:cNvSpPr>
          <p:nvPr>
            <p:ph idx="1"/>
          </p:nvPr>
        </p:nvSpPr>
        <p:spPr>
          <a:xfrm>
            <a:off x="457200" y="1357298"/>
            <a:ext cx="8229600" cy="4768865"/>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n-IN" sz="2600" dirty="0" smtClean="0">
                <a:latin typeface="Bookman Old Style" pitchFamily="18" charset="0"/>
              </a:rPr>
              <a:t>How close to an electrical hazard can I get?</a:t>
            </a:r>
          </a:p>
          <a:p>
            <a:pPr algn="just"/>
            <a:r>
              <a:rPr lang="en-IN" sz="2600" b="1" dirty="0" smtClean="0">
                <a:latin typeface="Bookman Old Style" pitchFamily="18" charset="0"/>
              </a:rPr>
              <a:t>Approach Distance Definitions</a:t>
            </a:r>
          </a:p>
          <a:p>
            <a:pPr algn="just"/>
            <a:r>
              <a:rPr lang="en-IN" sz="2600" i="1" dirty="0" smtClean="0">
                <a:latin typeface="Bookman Old Style" pitchFamily="18" charset="0"/>
              </a:rPr>
              <a:t>shock hazard distance and flash hazard distance</a:t>
            </a:r>
          </a:p>
          <a:p>
            <a:pPr marL="360000" lvl="1" indent="0" algn="just">
              <a:buFont typeface="+mj-lt"/>
              <a:buAutoNum type="arabicPeriod"/>
            </a:pPr>
            <a:r>
              <a:rPr lang="en-IN" sz="2600" dirty="0" smtClean="0">
                <a:latin typeface="Bookman Old Style" pitchFamily="18" charset="0"/>
              </a:rPr>
              <a:t>The employee must be qualified to cross the boundary.</a:t>
            </a:r>
          </a:p>
          <a:p>
            <a:pPr marL="360000" lvl="1" indent="0" algn="just">
              <a:buFont typeface="+mj-lt"/>
              <a:buAutoNum type="arabicPeriod"/>
            </a:pPr>
            <a:r>
              <a:rPr lang="en-IN" sz="2600" dirty="0" smtClean="0">
                <a:latin typeface="Bookman Old Style" pitchFamily="18" charset="0"/>
              </a:rPr>
              <a:t>The employee must be wearing appropriate personal protective equipment.</a:t>
            </a:r>
          </a:p>
          <a:p>
            <a:pPr marL="360000" lvl="1" indent="0" algn="just">
              <a:buFont typeface="+mj-lt"/>
              <a:buAutoNum type="arabicPeriod"/>
            </a:pPr>
            <a:r>
              <a:rPr lang="en-IN" sz="2600" dirty="0" smtClean="0">
                <a:latin typeface="Bookman Old Style" pitchFamily="18" charset="0"/>
              </a:rPr>
              <a:t>Proper planning must be carried out to prepare the employee for the hazards he/she may face.</a:t>
            </a:r>
            <a:endParaRPr lang="en-IN" sz="2600" dirty="0">
              <a:latin typeface="Bookman Old Styl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54032"/>
          </a:xfr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2400" b="1" dirty="0" smtClean="0">
                <a:latin typeface="Bookman Old Style" pitchFamily="18" charset="0"/>
              </a:rPr>
              <a:t>Minimum approach distance definition</a:t>
            </a:r>
            <a:endParaRPr lang="en-IN" sz="2400" b="1" dirty="0">
              <a:latin typeface="Bookman Old Style" pitchFamily="18" charset="0"/>
            </a:endParaRPr>
          </a:p>
        </p:txBody>
      </p:sp>
      <p:pic>
        <p:nvPicPr>
          <p:cNvPr id="2050" name="Picture 2"/>
          <p:cNvPicPr>
            <a:picLocks noChangeAspect="1" noChangeArrowheads="1"/>
          </p:cNvPicPr>
          <p:nvPr/>
        </p:nvPicPr>
        <p:blipFill>
          <a:blip r:embed="rId2"/>
          <a:srcRect/>
          <a:stretch>
            <a:fillRect/>
          </a:stretch>
        </p:blipFill>
        <p:spPr bwMode="auto">
          <a:xfrm>
            <a:off x="285720" y="1014413"/>
            <a:ext cx="8501122" cy="5629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normAutofit/>
          </a:bodyPr>
          <a:lstStyle/>
          <a:p>
            <a:r>
              <a:rPr lang="en-IN" sz="2000" b="1" dirty="0" smtClean="0">
                <a:latin typeface="Bookman Old Style" pitchFamily="18" charset="0"/>
              </a:rPr>
              <a:t>Approach Boundaries to Live Parts for Shock Protection</a:t>
            </a:r>
            <a:endParaRPr lang="en-IN" sz="2000" b="1" dirty="0">
              <a:latin typeface="Bookman Old Style" pitchFamily="18" charset="0"/>
            </a:endParaRPr>
          </a:p>
        </p:txBody>
      </p:sp>
      <p:pic>
        <p:nvPicPr>
          <p:cNvPr id="1026" name="Picture 2"/>
          <p:cNvPicPr>
            <a:picLocks noChangeAspect="1" noChangeArrowheads="1"/>
          </p:cNvPicPr>
          <p:nvPr/>
        </p:nvPicPr>
        <p:blipFill>
          <a:blip r:embed="rId2"/>
          <a:srcRect/>
          <a:stretch>
            <a:fillRect/>
          </a:stretch>
        </p:blipFill>
        <p:spPr bwMode="auto">
          <a:xfrm>
            <a:off x="214282" y="714356"/>
            <a:ext cx="8715436"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IN" sz="3000" b="1" i="1" dirty="0" smtClean="0">
                <a:latin typeface="Bookman Old Style" pitchFamily="18" charset="0"/>
              </a:rPr>
              <a:t>Low-Voltage Calculations (Below 600 V).</a:t>
            </a:r>
            <a:endParaRPr lang="en-IN" sz="3000" dirty="0">
              <a:latin typeface="Bookman Old Style" pitchFamily="18" charset="0"/>
            </a:endParaRPr>
          </a:p>
        </p:txBody>
      </p:sp>
      <p:pic>
        <p:nvPicPr>
          <p:cNvPr id="2050" name="Picture 2"/>
          <p:cNvPicPr>
            <a:picLocks noChangeAspect="1" noChangeArrowheads="1"/>
          </p:cNvPicPr>
          <p:nvPr/>
        </p:nvPicPr>
        <p:blipFill>
          <a:blip r:embed="rId2"/>
          <a:srcRect/>
          <a:stretch>
            <a:fillRect/>
          </a:stretch>
        </p:blipFill>
        <p:spPr bwMode="auto">
          <a:xfrm>
            <a:off x="357158" y="1142984"/>
            <a:ext cx="8072494"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lstStyle/>
          <a:p>
            <a:r>
              <a:rPr lang="en-IN" dirty="0" smtClean="0"/>
              <a:t>Problems &amp; Overcome</a:t>
            </a:r>
            <a:endParaRPr lang="en-IN" dirty="0"/>
          </a:p>
        </p:txBody>
      </p:sp>
      <p:sp>
        <p:nvSpPr>
          <p:cNvPr id="3" name="Content Placeholder 2"/>
          <p:cNvSpPr>
            <a:spLocks noGrp="1"/>
          </p:cNvSpPr>
          <p:nvPr>
            <p:ph idx="1"/>
          </p:nvPr>
        </p:nvSpPr>
        <p:spPr>
          <a:xfrm>
            <a:off x="457200" y="1285860"/>
            <a:ext cx="8229600" cy="4840303"/>
          </a:xfrm>
          <a:solidFill>
            <a:schemeClr val="accent2">
              <a:lumMod val="60000"/>
              <a:lumOff val="40000"/>
            </a:schemeClr>
          </a:solidFill>
        </p:spPr>
        <p:txBody>
          <a:bodyPr>
            <a:normAutofit lnSpcReduction="10000"/>
          </a:bodyPr>
          <a:lstStyle/>
          <a:p>
            <a:r>
              <a:rPr lang="en-IN" dirty="0" smtClean="0"/>
              <a:t>Faults – single phase to ground, three-phase faults</a:t>
            </a:r>
          </a:p>
          <a:p>
            <a:r>
              <a:rPr lang="en-IN" dirty="0" smtClean="0"/>
              <a:t>Overload, over current, overvoltage, under frequency of machines </a:t>
            </a:r>
          </a:p>
          <a:p>
            <a:r>
              <a:rPr lang="en-IN" dirty="0" smtClean="0"/>
              <a:t>Coordinated Protective devices-fuses, circuit breakers, relays</a:t>
            </a:r>
          </a:p>
          <a:p>
            <a:r>
              <a:rPr lang="en-IN" dirty="0" smtClean="0"/>
              <a:t>Effective grounding </a:t>
            </a:r>
          </a:p>
          <a:p>
            <a:r>
              <a:rPr lang="en-IN" b="1" dirty="0" smtClean="0"/>
              <a:t>Power system Restoration </a:t>
            </a:r>
          </a:p>
          <a:p>
            <a:r>
              <a:rPr lang="en-IN" b="1" dirty="0" smtClean="0"/>
              <a:t>Power system maintenance</a:t>
            </a:r>
            <a:endParaRPr lang="en-IN"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Autofit/>
          </a:bodyPr>
          <a:lstStyle/>
          <a:p>
            <a:r>
              <a:rPr lang="en-IN" sz="2000" b="1" dirty="0" smtClean="0">
                <a:latin typeface="Bookman Old Style" pitchFamily="18" charset="0"/>
              </a:rPr>
              <a:t>Calculating the Flash Hazard Minimum Approach Distance</a:t>
            </a:r>
            <a:br>
              <a:rPr lang="en-IN" sz="2000" b="1" dirty="0" smtClean="0">
                <a:latin typeface="Bookman Old Style" pitchFamily="18" charset="0"/>
              </a:rPr>
            </a:br>
            <a:r>
              <a:rPr lang="en-IN" sz="2000" b="1" dirty="0" smtClean="0">
                <a:latin typeface="Bookman Old Style" pitchFamily="18" charset="0"/>
              </a:rPr>
              <a:t>(Flash Protection Boundary)</a:t>
            </a:r>
            <a:endParaRPr lang="en-IN" sz="2000" dirty="0">
              <a:latin typeface="Bookman Old Style" pitchFamily="18" charset="0"/>
            </a:endParaRPr>
          </a:p>
        </p:txBody>
      </p:sp>
      <p:pic>
        <p:nvPicPr>
          <p:cNvPr id="1026" name="Picture 2"/>
          <p:cNvPicPr>
            <a:picLocks noChangeAspect="1" noChangeArrowheads="1"/>
          </p:cNvPicPr>
          <p:nvPr/>
        </p:nvPicPr>
        <p:blipFill>
          <a:blip r:embed="rId2"/>
          <a:srcRect/>
          <a:stretch>
            <a:fillRect/>
          </a:stretch>
        </p:blipFill>
        <p:spPr bwMode="auto">
          <a:xfrm>
            <a:off x="285720" y="1142985"/>
            <a:ext cx="8572560" cy="53578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normAutofit/>
          </a:bodyPr>
          <a:lstStyle/>
          <a:p>
            <a:r>
              <a:rPr lang="en-IN" sz="3000" b="1" dirty="0" smtClean="0">
                <a:latin typeface="Bookman Old Style" pitchFamily="18" charset="0"/>
              </a:rPr>
              <a:t>The Required Level of ARC Protection</a:t>
            </a:r>
            <a:endParaRPr lang="en-IN" sz="3000" b="1" dirty="0">
              <a:latin typeface="Bookman Old Style" pitchFamily="18" charset="0"/>
            </a:endParaRPr>
          </a:p>
        </p:txBody>
      </p:sp>
      <p:sp>
        <p:nvSpPr>
          <p:cNvPr id="3" name="Content Placeholder 2"/>
          <p:cNvSpPr>
            <a:spLocks noGrp="1"/>
          </p:cNvSpPr>
          <p:nvPr>
            <p:ph idx="1"/>
          </p:nvPr>
        </p:nvSpPr>
        <p:spPr>
          <a:xfrm>
            <a:off x="457200" y="1285860"/>
            <a:ext cx="8229600" cy="5143536"/>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en-IN" sz="2800" dirty="0" smtClean="0">
                <a:latin typeface="Bookman Old Style" pitchFamily="18" charset="0"/>
              </a:rPr>
              <a:t>Flash protection beyond normal cotton or wool work clothing is not required as long as all parts of the worker’s body stay outside the </a:t>
            </a:r>
            <a:r>
              <a:rPr lang="en-IN" sz="2800" b="1" u="sng" dirty="0" smtClean="0">
                <a:latin typeface="Bookman Old Style" pitchFamily="18" charset="0"/>
              </a:rPr>
              <a:t>flash boundary</a:t>
            </a:r>
            <a:r>
              <a:rPr lang="en-IN" sz="2800" b="1" dirty="0" smtClean="0">
                <a:latin typeface="Bookman Old Style" pitchFamily="18" charset="0"/>
              </a:rPr>
              <a:t> </a:t>
            </a:r>
            <a:r>
              <a:rPr lang="en-IN" sz="2800" dirty="0" smtClean="0">
                <a:latin typeface="Bookman Old Style" pitchFamily="18" charset="0"/>
              </a:rPr>
              <a:t>as calculated above.</a:t>
            </a:r>
          </a:p>
          <a:p>
            <a:pPr algn="just"/>
            <a:r>
              <a:rPr lang="en-IN" sz="2800" dirty="0" smtClean="0">
                <a:latin typeface="Bookman Old Style" pitchFamily="18" charset="0"/>
              </a:rPr>
              <a:t>Outside the flash boundary, the minimum recommendation is either:</a:t>
            </a:r>
          </a:p>
          <a:p>
            <a:pPr marL="914400" lvl="1" indent="-514350" algn="just">
              <a:buFont typeface="+mj-lt"/>
              <a:buAutoNum type="arabicPeriod"/>
            </a:pPr>
            <a:r>
              <a:rPr lang="en-IN" dirty="0" smtClean="0">
                <a:latin typeface="Bookman Old Style" pitchFamily="18" charset="0"/>
              </a:rPr>
              <a:t>Flame-resistant clothing with an ATPV of 4.5 cal/cm</a:t>
            </a:r>
            <a:r>
              <a:rPr lang="en-IN" baseline="30000" dirty="0" smtClean="0">
                <a:latin typeface="Bookman Old Style" pitchFamily="18" charset="0"/>
              </a:rPr>
              <a:t>2</a:t>
            </a:r>
            <a:r>
              <a:rPr lang="en-IN" dirty="0" smtClean="0">
                <a:latin typeface="Bookman Old Style" pitchFamily="18" charset="0"/>
              </a:rPr>
              <a:t> or higher</a:t>
            </a:r>
          </a:p>
          <a:p>
            <a:pPr marL="914400" lvl="1" indent="-514350" algn="just">
              <a:buFont typeface="+mj-lt"/>
              <a:buAutoNum type="arabicPeriod"/>
            </a:pPr>
            <a:r>
              <a:rPr lang="en-IN" dirty="0" smtClean="0">
                <a:latin typeface="Bookman Old Style" pitchFamily="18" charset="0"/>
              </a:rPr>
              <a:t>Natural fabric (cotton or wool) work clothing of 7 oz/yd</a:t>
            </a:r>
            <a:r>
              <a:rPr lang="en-IN" baseline="30000" dirty="0" smtClean="0">
                <a:latin typeface="Bookman Old Style" pitchFamily="18" charset="0"/>
              </a:rPr>
              <a:t>2</a:t>
            </a:r>
            <a:r>
              <a:rPr lang="en-IN" dirty="0" smtClean="0">
                <a:latin typeface="Bookman Old Style" pitchFamily="18" charset="0"/>
              </a:rPr>
              <a:t> or more</a:t>
            </a:r>
            <a:endParaRPr lang="en-IN" dirty="0">
              <a:latin typeface="Bookman Old Style"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939784"/>
          </a:xfrm>
        </p:spPr>
        <p:style>
          <a:lnRef idx="1">
            <a:schemeClr val="dk1"/>
          </a:lnRef>
          <a:fillRef idx="2">
            <a:schemeClr val="dk1"/>
          </a:fillRef>
          <a:effectRef idx="1">
            <a:schemeClr val="dk1"/>
          </a:effectRef>
          <a:fontRef idx="minor">
            <a:schemeClr val="dk1"/>
          </a:fontRef>
        </p:style>
        <p:txBody>
          <a:bodyPr>
            <a:noAutofit/>
          </a:bodyPr>
          <a:lstStyle/>
          <a:p>
            <a:r>
              <a:rPr lang="en-IN" sz="2400" b="1" dirty="0" smtClean="0">
                <a:latin typeface="Bookman Old Style" pitchFamily="18" charset="0"/>
              </a:rPr>
              <a:t>Electrical arc test setup used to determine</a:t>
            </a:r>
            <a:br>
              <a:rPr lang="en-IN" sz="2400" b="1" dirty="0" smtClean="0">
                <a:latin typeface="Bookman Old Style" pitchFamily="18" charset="0"/>
              </a:rPr>
            </a:br>
            <a:r>
              <a:rPr lang="en-IN" sz="2400" b="1" dirty="0" smtClean="0">
                <a:latin typeface="Bookman Old Style" pitchFamily="18" charset="0"/>
              </a:rPr>
              <a:t>Arc Thermal Performance Value</a:t>
            </a:r>
            <a:endParaRPr lang="en-IN" sz="2400" b="1" dirty="0">
              <a:latin typeface="Bookman Old Style" pitchFamily="18" charset="0"/>
            </a:endParaRPr>
          </a:p>
        </p:txBody>
      </p:sp>
      <p:pic>
        <p:nvPicPr>
          <p:cNvPr id="1026" name="Picture 2"/>
          <p:cNvPicPr>
            <a:picLocks noChangeAspect="1" noChangeArrowheads="1"/>
          </p:cNvPicPr>
          <p:nvPr/>
        </p:nvPicPr>
        <p:blipFill>
          <a:blip r:embed="rId2"/>
          <a:srcRect/>
          <a:stretch>
            <a:fillRect/>
          </a:stretch>
        </p:blipFill>
        <p:spPr bwMode="auto">
          <a:xfrm>
            <a:off x="500034" y="1285861"/>
            <a:ext cx="8215370" cy="4500594"/>
          </a:xfrm>
          <a:prstGeom prst="rect">
            <a:avLst/>
          </a:prstGeom>
          <a:noFill/>
          <a:ln w="9525">
            <a:noFill/>
            <a:miter lim="800000"/>
            <a:headEnd/>
            <a:tailEnd/>
          </a:ln>
          <a:effectLst/>
        </p:spPr>
      </p:pic>
      <p:sp>
        <p:nvSpPr>
          <p:cNvPr id="4" name="TextBox 3"/>
          <p:cNvSpPr txBox="1"/>
          <p:nvPr/>
        </p:nvSpPr>
        <p:spPr>
          <a:xfrm>
            <a:off x="214282" y="6000768"/>
            <a:ext cx="871543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IN" sz="2000" b="1" dirty="0" smtClean="0">
                <a:latin typeface="Bookman Old Style" pitchFamily="18" charset="0"/>
              </a:rPr>
              <a:t>Once Incident energies can be calculated, then protective clothing can be purchased with the necessary ratings.</a:t>
            </a:r>
            <a:endParaRPr lang="en-IN" sz="2000" b="1" dirty="0">
              <a:latin typeface="Bookman Old Styl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25470"/>
          </a:xfrm>
        </p:spPr>
        <p:style>
          <a:lnRef idx="1">
            <a:schemeClr val="accent1"/>
          </a:lnRef>
          <a:fillRef idx="2">
            <a:schemeClr val="accent1"/>
          </a:fillRef>
          <a:effectRef idx="1">
            <a:schemeClr val="accent1"/>
          </a:effectRef>
          <a:fontRef idx="minor">
            <a:schemeClr val="dk1"/>
          </a:fontRef>
        </p:style>
        <p:txBody>
          <a:bodyPr>
            <a:normAutofit/>
          </a:bodyPr>
          <a:lstStyle/>
          <a:p>
            <a:r>
              <a:rPr lang="en-IN" sz="2400" b="1" dirty="0" smtClean="0">
                <a:latin typeface="Bookman Old Style" pitchFamily="18" charset="0"/>
              </a:rPr>
              <a:t>Calculating Incident Energy Levels- Method-1</a:t>
            </a:r>
            <a:endParaRPr lang="en-IN" sz="2400" b="1" dirty="0">
              <a:latin typeface="Bookman Old Style" pitchFamily="18" charset="0"/>
            </a:endParaRPr>
          </a:p>
        </p:txBody>
      </p:sp>
      <p:sp>
        <p:nvSpPr>
          <p:cNvPr id="3" name="Content Placeholder 2"/>
          <p:cNvSpPr>
            <a:spLocks noGrp="1"/>
          </p:cNvSpPr>
          <p:nvPr>
            <p:ph idx="1"/>
          </p:nvPr>
        </p:nvSpPr>
        <p:spPr>
          <a:xfrm>
            <a:off x="457200" y="1000108"/>
            <a:ext cx="8229600" cy="5643602"/>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IN" sz="2400" dirty="0" smtClean="0">
                <a:latin typeface="Bookman Old Style" pitchFamily="18" charset="0"/>
              </a:rPr>
              <a:t>This method is based on a research by </a:t>
            </a:r>
          </a:p>
          <a:p>
            <a:pPr algn="just">
              <a:buNone/>
            </a:pPr>
            <a:r>
              <a:rPr lang="en-IN" sz="2400" b="1" dirty="0" smtClean="0">
                <a:latin typeface="Bookman Old Style" pitchFamily="18" charset="0"/>
              </a:rPr>
              <a:t>Richard L. Doughty, Thomas E . Neal, and H. Landis Floyd.</a:t>
            </a:r>
          </a:p>
          <a:p>
            <a:pPr algn="just"/>
            <a:r>
              <a:rPr lang="en-IN" sz="2400" dirty="0" smtClean="0">
                <a:latin typeface="Bookman Old Style" pitchFamily="18" charset="0"/>
              </a:rPr>
              <a:t>Their research was bounded by the following conditions:</a:t>
            </a:r>
          </a:p>
          <a:p>
            <a:pPr lvl="1" algn="just"/>
            <a:r>
              <a:rPr lang="en-IN" sz="2400" dirty="0" smtClean="0">
                <a:latin typeface="Bookman Old Style" pitchFamily="18" charset="0"/>
              </a:rPr>
              <a:t>Systems with voltage levels of 600 V and below</a:t>
            </a:r>
          </a:p>
          <a:p>
            <a:pPr lvl="1" algn="just"/>
            <a:r>
              <a:rPr lang="en-IN" sz="2400" dirty="0" smtClean="0">
                <a:latin typeface="Bookman Old Style" pitchFamily="18" charset="0"/>
              </a:rPr>
              <a:t>Systems with maximum available short-circuit currents between 16 kA and 50 kA</a:t>
            </a:r>
          </a:p>
          <a:p>
            <a:pPr lvl="1" algn="just"/>
            <a:r>
              <a:rPr lang="en-IN" sz="2400" dirty="0" smtClean="0">
                <a:latin typeface="Bookman Old Style" pitchFamily="18" charset="0"/>
              </a:rPr>
              <a:t>Working distances of equal to or greater than 18 in</a:t>
            </a:r>
          </a:p>
          <a:p>
            <a:pPr algn="just"/>
            <a:r>
              <a:rPr lang="en-IN" sz="2400" dirty="0" smtClean="0">
                <a:latin typeface="Bookman Old Style" pitchFamily="18" charset="0"/>
              </a:rPr>
              <a:t>After running numerous tests by creating electric arcs in open air, they took their results and performed a curve fit to predict the incident energy</a:t>
            </a:r>
            <a:endParaRPr lang="en-IN" sz="2400" dirty="0">
              <a:latin typeface="Bookman Old Style"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style>
          <a:lnRef idx="1">
            <a:schemeClr val="accent2"/>
          </a:lnRef>
          <a:fillRef idx="2">
            <a:schemeClr val="accent2"/>
          </a:fillRef>
          <a:effectRef idx="1">
            <a:schemeClr val="accent2"/>
          </a:effectRef>
          <a:fontRef idx="minor">
            <a:schemeClr val="dk1"/>
          </a:fontRef>
        </p:style>
        <p:txBody>
          <a:bodyPr>
            <a:normAutofit/>
          </a:bodyPr>
          <a:lstStyle/>
          <a:p>
            <a:r>
              <a:rPr lang="en-IN" sz="3000" b="1" dirty="0" smtClean="0">
                <a:latin typeface="Bookman Old Style" pitchFamily="18" charset="0"/>
              </a:rPr>
              <a:t>Curve fit to predict the incident energy</a:t>
            </a:r>
            <a:endParaRPr lang="en-IN" sz="3000" b="1" dirty="0">
              <a:latin typeface="Bookman Old Style" pitchFamily="18" charset="0"/>
            </a:endParaRPr>
          </a:p>
        </p:txBody>
      </p:sp>
      <p:sp>
        <p:nvSpPr>
          <p:cNvPr id="3" name="Content Placeholder 2"/>
          <p:cNvSpPr>
            <a:spLocks noGrp="1"/>
          </p:cNvSpPr>
          <p:nvPr>
            <p:ph idx="1"/>
          </p:nvPr>
        </p:nvSpPr>
        <p:spPr>
          <a:xfrm>
            <a:off x="457200" y="1285860"/>
            <a:ext cx="8472518" cy="5286412"/>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IN" sz="2000" b="1" dirty="0" smtClean="0">
                <a:latin typeface="Bookman Old Style" pitchFamily="18" charset="0"/>
              </a:rPr>
              <a:t>E</a:t>
            </a:r>
            <a:r>
              <a:rPr lang="en-IN" sz="2000" b="1" baseline="-25000" dirty="0" smtClean="0">
                <a:latin typeface="Bookman Old Style" pitchFamily="18" charset="0"/>
              </a:rPr>
              <a:t>MA</a:t>
            </a:r>
            <a:r>
              <a:rPr lang="en-IN" sz="2000" b="1" dirty="0" smtClean="0">
                <a:latin typeface="Bookman Old Style" pitchFamily="18" charset="0"/>
              </a:rPr>
              <a:t> = 5271D</a:t>
            </a:r>
            <a:r>
              <a:rPr lang="en-IN" sz="2000" b="1" baseline="-25000" dirty="0" smtClean="0">
                <a:latin typeface="Bookman Old Style" pitchFamily="18" charset="0"/>
              </a:rPr>
              <a:t>A</a:t>
            </a:r>
            <a:r>
              <a:rPr lang="en-IN" sz="2000" b="1" baseline="30000" dirty="0" smtClean="0">
                <a:latin typeface="Bookman Old Style" pitchFamily="18" charset="0"/>
              </a:rPr>
              <a:t>-1.9593</a:t>
            </a:r>
            <a:r>
              <a:rPr lang="en-IN" sz="2000" b="1" dirty="0" smtClean="0">
                <a:latin typeface="Bookman Old Style" pitchFamily="18" charset="0"/>
              </a:rPr>
              <a:t>×t</a:t>
            </a:r>
            <a:r>
              <a:rPr lang="en-IN" sz="2000" b="1" baseline="-25000" dirty="0" smtClean="0">
                <a:latin typeface="Bookman Old Style" pitchFamily="18" charset="0"/>
              </a:rPr>
              <a:t>A</a:t>
            </a:r>
            <a:r>
              <a:rPr lang="en-IN" sz="2000" b="1" dirty="0" smtClean="0">
                <a:latin typeface="Bookman Old Style" pitchFamily="18" charset="0"/>
              </a:rPr>
              <a:t>(0.0016I</a:t>
            </a:r>
            <a:r>
              <a:rPr lang="en-IN" sz="2000" b="1" baseline="30000" dirty="0" smtClean="0">
                <a:latin typeface="Bookman Old Style" pitchFamily="18" charset="0"/>
              </a:rPr>
              <a:t>2</a:t>
            </a:r>
            <a:r>
              <a:rPr lang="en-IN" sz="2000" b="1" baseline="-25000" dirty="0" smtClean="0">
                <a:latin typeface="Bookman Old Style" pitchFamily="18" charset="0"/>
              </a:rPr>
              <a:t>SC</a:t>
            </a:r>
            <a:r>
              <a:rPr lang="en-IN" sz="2000" b="1" dirty="0" smtClean="0">
                <a:latin typeface="Bookman Old Style" pitchFamily="18" charset="0"/>
              </a:rPr>
              <a:t> -0.0076I</a:t>
            </a:r>
            <a:r>
              <a:rPr lang="en-IN" sz="2000" b="1" baseline="-25000" dirty="0" smtClean="0">
                <a:latin typeface="Bookman Old Style" pitchFamily="18" charset="0"/>
              </a:rPr>
              <a:t>SC</a:t>
            </a:r>
            <a:r>
              <a:rPr lang="en-IN" sz="2000" b="1" dirty="0" smtClean="0">
                <a:latin typeface="Bookman Old Style" pitchFamily="18" charset="0"/>
              </a:rPr>
              <a:t>+0.8938)</a:t>
            </a:r>
          </a:p>
          <a:p>
            <a:pPr>
              <a:buNone/>
            </a:pPr>
            <a:r>
              <a:rPr lang="en-IN" sz="2000" dirty="0" smtClean="0">
                <a:latin typeface="Bookman Old Style" pitchFamily="18" charset="0"/>
              </a:rPr>
              <a:t>where </a:t>
            </a:r>
            <a:r>
              <a:rPr lang="en-IN" sz="2000" i="1" dirty="0" smtClean="0">
                <a:latin typeface="Bookman Old Style" pitchFamily="18" charset="0"/>
              </a:rPr>
              <a:t>E</a:t>
            </a:r>
            <a:r>
              <a:rPr lang="en-IN" sz="2000" i="1" baseline="-25000" dirty="0" smtClean="0">
                <a:latin typeface="Bookman Old Style" pitchFamily="18" charset="0"/>
              </a:rPr>
              <a:t>MA</a:t>
            </a:r>
            <a:r>
              <a:rPr lang="en-IN" sz="2000" i="1" dirty="0" smtClean="0">
                <a:latin typeface="Bookman Old Style" pitchFamily="18" charset="0"/>
              </a:rPr>
              <a:t> = maximum open-air arc incident energy (cal/cm2)</a:t>
            </a:r>
          </a:p>
          <a:p>
            <a:pPr>
              <a:buNone/>
            </a:pPr>
            <a:r>
              <a:rPr lang="en-IN" sz="2000" i="1" dirty="0" smtClean="0">
                <a:latin typeface="Bookman Old Style" pitchFamily="18" charset="0"/>
              </a:rPr>
              <a:t>DA = distance from the electrodes (in)—note that DA ≥ 18 in</a:t>
            </a:r>
          </a:p>
          <a:p>
            <a:pPr>
              <a:buNone/>
            </a:pPr>
            <a:r>
              <a:rPr lang="en-IN" sz="2000" i="1" dirty="0" err="1" smtClean="0">
                <a:latin typeface="Bookman Old Style" pitchFamily="18" charset="0"/>
              </a:rPr>
              <a:t>t</a:t>
            </a:r>
            <a:r>
              <a:rPr lang="en-IN" sz="2000" i="1" baseline="-25000" dirty="0" err="1" smtClean="0">
                <a:latin typeface="Bookman Old Style" pitchFamily="18" charset="0"/>
              </a:rPr>
              <a:t>A</a:t>
            </a:r>
            <a:r>
              <a:rPr lang="en-IN" sz="2000" i="1" dirty="0" smtClean="0">
                <a:latin typeface="Bookman Old Style" pitchFamily="18" charset="0"/>
              </a:rPr>
              <a:t> = duration of the arc (seconds)</a:t>
            </a:r>
          </a:p>
          <a:p>
            <a:pPr>
              <a:buNone/>
            </a:pPr>
            <a:r>
              <a:rPr lang="en-IN" sz="2000" i="1" dirty="0" smtClean="0">
                <a:latin typeface="Bookman Old Style" pitchFamily="18" charset="0"/>
              </a:rPr>
              <a:t>I</a:t>
            </a:r>
            <a:r>
              <a:rPr lang="en-IN" sz="2000" i="1" baseline="-25000" dirty="0" smtClean="0">
                <a:latin typeface="Bookman Old Style" pitchFamily="18" charset="0"/>
              </a:rPr>
              <a:t>SC</a:t>
            </a:r>
            <a:r>
              <a:rPr lang="en-IN" sz="2000" i="1" dirty="0" smtClean="0">
                <a:latin typeface="Bookman Old Style" pitchFamily="18" charset="0"/>
              </a:rPr>
              <a:t> = short-circuit current (kA)—note that ISC is the actual arc current, not the </a:t>
            </a:r>
            <a:r>
              <a:rPr lang="en-IN" sz="2000" dirty="0" smtClean="0">
                <a:latin typeface="Bookman Old Style" pitchFamily="18" charset="0"/>
              </a:rPr>
              <a:t>maximum bolted fault current</a:t>
            </a:r>
          </a:p>
          <a:p>
            <a:pPr>
              <a:buNone/>
            </a:pPr>
            <a:endParaRPr lang="en-IN" sz="2000" dirty="0" smtClean="0">
              <a:latin typeface="Bookman Old Style" pitchFamily="18" charset="0"/>
            </a:endParaRPr>
          </a:p>
          <a:p>
            <a:pPr algn="just"/>
            <a:r>
              <a:rPr lang="en-IN" sz="2000" dirty="0" smtClean="0">
                <a:latin typeface="Bookman Old Style" pitchFamily="18" charset="0"/>
              </a:rPr>
              <a:t>In the </a:t>
            </a:r>
            <a:r>
              <a:rPr lang="en-IN" sz="1800" b="1" i="1" dirty="0" smtClean="0">
                <a:latin typeface="Bookman Old Style" pitchFamily="18" charset="0"/>
              </a:rPr>
              <a:t>second part of their research</a:t>
            </a:r>
            <a:r>
              <a:rPr lang="en-IN" sz="2000" dirty="0" smtClean="0">
                <a:latin typeface="Bookman Old Style" pitchFamily="18" charset="0"/>
              </a:rPr>
              <a:t>, they created electrical arcs in a cubic box with one open side. The box was 20 in on a side and the measurements were taken at various distances from the open end.</a:t>
            </a:r>
          </a:p>
          <a:p>
            <a:pPr>
              <a:buNone/>
            </a:pPr>
            <a:r>
              <a:rPr lang="en-IN" sz="2000" b="1" dirty="0" smtClean="0">
                <a:latin typeface="Bookman Old Style" pitchFamily="18" charset="0"/>
              </a:rPr>
              <a:t>E</a:t>
            </a:r>
            <a:r>
              <a:rPr lang="en-IN" sz="2000" b="1" baseline="-25000" dirty="0" smtClean="0">
                <a:latin typeface="Bookman Old Style" pitchFamily="18" charset="0"/>
              </a:rPr>
              <a:t>MA</a:t>
            </a:r>
            <a:r>
              <a:rPr lang="en-IN" sz="2000" b="1" dirty="0" smtClean="0">
                <a:latin typeface="Bookman Old Style" pitchFamily="18" charset="0"/>
              </a:rPr>
              <a:t> = 1038.7D</a:t>
            </a:r>
            <a:r>
              <a:rPr lang="en-IN" sz="2000" b="1" baseline="-25000" dirty="0" smtClean="0">
                <a:latin typeface="Bookman Old Style" pitchFamily="18" charset="0"/>
              </a:rPr>
              <a:t>B</a:t>
            </a:r>
            <a:r>
              <a:rPr lang="en-IN" sz="2000" b="1" baseline="30000" dirty="0" smtClean="0">
                <a:latin typeface="Bookman Old Style" pitchFamily="18" charset="0"/>
              </a:rPr>
              <a:t>-1.4738</a:t>
            </a:r>
            <a:r>
              <a:rPr lang="en-IN" sz="2000" b="1" dirty="0" smtClean="0">
                <a:latin typeface="Bookman Old Style" pitchFamily="18" charset="0"/>
              </a:rPr>
              <a:t>×t</a:t>
            </a:r>
            <a:r>
              <a:rPr lang="en-IN" sz="2000" b="1" baseline="-25000" dirty="0" smtClean="0">
                <a:latin typeface="Bookman Old Style" pitchFamily="18" charset="0"/>
              </a:rPr>
              <a:t>A</a:t>
            </a:r>
            <a:r>
              <a:rPr lang="en-IN" sz="2000" b="1" dirty="0" smtClean="0">
                <a:latin typeface="Bookman Old Style" pitchFamily="18" charset="0"/>
              </a:rPr>
              <a:t>(0.0093I</a:t>
            </a:r>
            <a:r>
              <a:rPr lang="en-IN" sz="2000" b="1" baseline="30000" dirty="0" smtClean="0">
                <a:latin typeface="Bookman Old Style" pitchFamily="18" charset="0"/>
              </a:rPr>
              <a:t>2</a:t>
            </a:r>
            <a:r>
              <a:rPr lang="en-IN" sz="2000" b="1" baseline="-25000" dirty="0" smtClean="0">
                <a:latin typeface="Bookman Old Style" pitchFamily="18" charset="0"/>
              </a:rPr>
              <a:t>SC</a:t>
            </a:r>
            <a:r>
              <a:rPr lang="en-IN" sz="2000" b="1" dirty="0" smtClean="0">
                <a:latin typeface="Bookman Old Style" pitchFamily="18" charset="0"/>
              </a:rPr>
              <a:t> -0.3453I</a:t>
            </a:r>
            <a:r>
              <a:rPr lang="en-IN" sz="2000" b="1" baseline="-25000" dirty="0" smtClean="0">
                <a:latin typeface="Bookman Old Style" pitchFamily="18" charset="0"/>
              </a:rPr>
              <a:t>SC</a:t>
            </a:r>
            <a:r>
              <a:rPr lang="en-IN" sz="2000" b="1" dirty="0" smtClean="0">
                <a:latin typeface="Bookman Old Style" pitchFamily="18" charset="0"/>
              </a:rPr>
              <a:t>+5.9675)</a:t>
            </a:r>
          </a:p>
          <a:p>
            <a:pPr>
              <a:buNone/>
            </a:pPr>
            <a:r>
              <a:rPr lang="en-IN" sz="2000" dirty="0" smtClean="0">
                <a:latin typeface="Bookman Old Style" pitchFamily="18" charset="0"/>
              </a:rPr>
              <a:t>where </a:t>
            </a:r>
            <a:r>
              <a:rPr lang="en-IN" sz="2000" i="1" dirty="0" smtClean="0">
                <a:latin typeface="Bookman Old Style" pitchFamily="18" charset="0"/>
              </a:rPr>
              <a:t>E</a:t>
            </a:r>
            <a:r>
              <a:rPr lang="en-IN" sz="2000" i="1" baseline="-25000" dirty="0" smtClean="0">
                <a:latin typeface="Bookman Old Style" pitchFamily="18" charset="0"/>
              </a:rPr>
              <a:t>MB</a:t>
            </a:r>
            <a:r>
              <a:rPr lang="en-IN" sz="2000" i="1" dirty="0" smtClean="0">
                <a:latin typeface="Bookman Old Style" pitchFamily="18" charset="0"/>
              </a:rPr>
              <a:t> = maximum arc-in-a-box incident energy (cal/cm2)</a:t>
            </a:r>
          </a:p>
          <a:p>
            <a:pPr>
              <a:buNone/>
            </a:pPr>
            <a:r>
              <a:rPr lang="en-IN" sz="2000" i="1" dirty="0" smtClean="0">
                <a:latin typeface="Bookman Old Style" pitchFamily="18" charset="0"/>
              </a:rPr>
              <a:t>D</a:t>
            </a:r>
            <a:r>
              <a:rPr lang="en-IN" sz="2000" i="1" baseline="-25000" dirty="0" smtClean="0">
                <a:latin typeface="Bookman Old Style" pitchFamily="18" charset="0"/>
              </a:rPr>
              <a:t>B</a:t>
            </a:r>
            <a:r>
              <a:rPr lang="en-IN" sz="2000" i="1" dirty="0" smtClean="0">
                <a:latin typeface="Bookman Old Style" pitchFamily="18" charset="0"/>
              </a:rPr>
              <a:t> = distance from the electrodes (in)—note that D</a:t>
            </a:r>
            <a:r>
              <a:rPr lang="en-IN" sz="2000" i="1" baseline="-25000" dirty="0" smtClean="0">
                <a:latin typeface="Bookman Old Style" pitchFamily="18" charset="0"/>
              </a:rPr>
              <a:t>B</a:t>
            </a:r>
            <a:r>
              <a:rPr lang="en-IN" sz="2000" i="1" dirty="0" smtClean="0">
                <a:latin typeface="Bookman Old Style" pitchFamily="18" charset="0"/>
              </a:rPr>
              <a:t> ≥ 18 in</a:t>
            </a:r>
            <a:endParaRPr lang="en-IN" sz="2000" b="1" baseline="-25000" dirty="0">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Estimation / curve fit</a:t>
            </a:r>
            <a:endParaRPr lang="en-IN" dirty="0"/>
          </a:p>
        </p:txBody>
      </p:sp>
      <p:sp>
        <p:nvSpPr>
          <p:cNvPr id="3" name="Content Placeholder 2"/>
          <p:cNvSpPr>
            <a:spLocks noGrp="1"/>
          </p:cNvSpPr>
          <p:nvPr>
            <p:ph idx="1"/>
          </p:nvPr>
        </p:nvSpPr>
        <p:spPr/>
        <p:txBody>
          <a:bodyPr>
            <a:normAutofit/>
          </a:bodyPr>
          <a:lstStyle/>
          <a:p>
            <a:r>
              <a:rPr lang="en-IN" sz="3000" dirty="0" smtClean="0">
                <a:latin typeface="Bookman Old Style" pitchFamily="18" charset="0"/>
              </a:rPr>
              <a:t>Y = [M]X</a:t>
            </a:r>
          </a:p>
          <a:p>
            <a:r>
              <a:rPr lang="en-IN" sz="3000" dirty="0" smtClean="0">
                <a:latin typeface="Bookman Old Style" pitchFamily="18" charset="0"/>
              </a:rPr>
              <a:t>X = [M]</a:t>
            </a:r>
            <a:r>
              <a:rPr lang="en-IN" sz="3000" baseline="30000" dirty="0" smtClean="0">
                <a:latin typeface="Bookman Old Style" pitchFamily="18" charset="0"/>
              </a:rPr>
              <a:t>-1</a:t>
            </a:r>
            <a:r>
              <a:rPr lang="en-IN" sz="3000" dirty="0" smtClean="0">
                <a:latin typeface="Bookman Old Style" pitchFamily="18" charset="0"/>
              </a:rPr>
              <a:t>Y</a:t>
            </a:r>
          </a:p>
          <a:p>
            <a:r>
              <a:rPr lang="en-IN" sz="3000" baseline="30000" dirty="0" smtClean="0">
                <a:latin typeface="Bookman Old Style" pitchFamily="18" charset="0"/>
              </a:rPr>
              <a:t>Y-MX =error</a:t>
            </a:r>
            <a:r>
              <a:rPr lang="en-IN" sz="3000" dirty="0" smtClean="0">
                <a:latin typeface="Bookman Old Style" pitchFamily="18" charset="0"/>
              </a:rPr>
              <a:t> when M rectangular</a:t>
            </a:r>
          </a:p>
          <a:p>
            <a:r>
              <a:rPr lang="en-IN" sz="3000" dirty="0" smtClean="0">
                <a:latin typeface="Bookman Old Style" pitchFamily="18" charset="0"/>
              </a:rPr>
              <a:t> </a:t>
            </a:r>
          </a:p>
          <a:p>
            <a:endParaRPr lang="en-IN" sz="3000" baseline="30000" dirty="0" smtClean="0">
              <a:latin typeface="Bookman Old Style" pitchFamily="18" charset="0"/>
            </a:endParaRPr>
          </a:p>
          <a:p>
            <a:endParaRPr lang="en-IN" sz="3000" baseline="30000" dirty="0" smtClean="0">
              <a:latin typeface="Bookman Old Style" pitchFamily="18" charset="0"/>
            </a:endParaRPr>
          </a:p>
          <a:p>
            <a:endParaRPr lang="en-IN" sz="3000" baseline="30000" dirty="0" smtClean="0">
              <a:latin typeface="Bookman Old Style" pitchFamily="18" charset="0"/>
            </a:endParaRPr>
          </a:p>
          <a:p>
            <a:r>
              <a:rPr lang="en-IN" sz="3000" baseline="30000" dirty="0" smtClean="0">
                <a:latin typeface="Bookman Old Style" pitchFamily="18" charset="0"/>
              </a:rPr>
              <a:t>Min(error)2</a:t>
            </a:r>
          </a:p>
          <a:p>
            <a:endParaRPr lang="en-IN" sz="3000" baseline="30000" dirty="0">
              <a:latin typeface="Bookman Old Style" pitchFamily="18" charset="0"/>
            </a:endParaRPr>
          </a:p>
        </p:txBody>
      </p:sp>
      <p:graphicFrame>
        <p:nvGraphicFramePr>
          <p:cNvPr id="5" name="Object 4"/>
          <p:cNvGraphicFramePr>
            <a:graphicFrameLocks noChangeAspect="1"/>
          </p:cNvGraphicFramePr>
          <p:nvPr/>
        </p:nvGraphicFramePr>
        <p:xfrm>
          <a:off x="2428860" y="3214686"/>
          <a:ext cx="4429156" cy="1428760"/>
        </p:xfrm>
        <a:graphic>
          <a:graphicData uri="http://schemas.openxmlformats.org/presentationml/2006/ole">
            <p:oleObj spid="_x0000_s129026" name="Equation" r:id="rId3" imgW="1422360" imgH="43164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r>
              <a:rPr lang="en-IN" dirty="0" smtClean="0"/>
              <a:t>Arc-Flash Calculations</a:t>
            </a:r>
            <a:endParaRPr lang="en-IN"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IN" b="1" dirty="0" smtClean="0"/>
              <a:t>1. </a:t>
            </a:r>
            <a:r>
              <a:rPr lang="en-IN" b="1" i="1" dirty="0" smtClean="0"/>
              <a:t>Arc flash current:</a:t>
            </a:r>
            <a:r>
              <a:rPr lang="en-IN" i="1" dirty="0" smtClean="0"/>
              <a:t> The current of the arc, which is often less than the </a:t>
            </a:r>
            <a:r>
              <a:rPr lang="en-IN" dirty="0" smtClean="0"/>
              <a:t>bolted fault current.</a:t>
            </a:r>
          </a:p>
          <a:p>
            <a:pPr>
              <a:buNone/>
            </a:pPr>
            <a:r>
              <a:rPr lang="en-IN" b="1" dirty="0" smtClean="0">
                <a:solidFill>
                  <a:srgbClr val="FF0000"/>
                </a:solidFill>
              </a:rPr>
              <a:t>2. </a:t>
            </a:r>
            <a:r>
              <a:rPr lang="en-IN" b="1" i="1" dirty="0" smtClean="0">
                <a:solidFill>
                  <a:srgbClr val="FF0000"/>
                </a:solidFill>
              </a:rPr>
              <a:t>Incident energy:</a:t>
            </a:r>
            <a:r>
              <a:rPr lang="en-IN" i="1" dirty="0" smtClean="0"/>
              <a:t> It is a measure of the thermal energy at a distance </a:t>
            </a:r>
            <a:r>
              <a:rPr lang="en-IN" dirty="0" smtClean="0"/>
              <a:t>from an arc fault.</a:t>
            </a:r>
          </a:p>
          <a:p>
            <a:pPr>
              <a:buNone/>
            </a:pPr>
            <a:r>
              <a:rPr lang="en-IN" b="1" dirty="0" smtClean="0">
                <a:solidFill>
                  <a:srgbClr val="00B0F0"/>
                </a:solidFill>
              </a:rPr>
              <a:t>3. </a:t>
            </a:r>
            <a:r>
              <a:rPr lang="en-IN" b="1" i="1" dirty="0" smtClean="0">
                <a:solidFill>
                  <a:srgbClr val="00B0F0"/>
                </a:solidFill>
              </a:rPr>
              <a:t>Flash boundary:</a:t>
            </a:r>
            <a:r>
              <a:rPr lang="en-IN" i="1" dirty="0" smtClean="0"/>
              <a:t> A minimum distance from the energized object </a:t>
            </a:r>
            <a:r>
              <a:rPr lang="en-IN" dirty="0" smtClean="0"/>
              <a:t>where the person cannot encroach.</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a:bodyPr>
          <a:lstStyle/>
          <a:p>
            <a:r>
              <a:rPr lang="en-IN" sz="2400" b="1" dirty="0" smtClean="0">
                <a:latin typeface="Bookman Old Style" pitchFamily="18" charset="0"/>
              </a:rPr>
              <a:t>Calculating </a:t>
            </a:r>
            <a:r>
              <a:rPr lang="en-IN" sz="2400" b="1" i="1" dirty="0" smtClean="0">
                <a:latin typeface="Bookman Old Style" pitchFamily="18" charset="0"/>
              </a:rPr>
              <a:t>Arc flash current</a:t>
            </a:r>
            <a:r>
              <a:rPr lang="en-IN" sz="2400" i="1" dirty="0" smtClean="0">
                <a:latin typeface="Bookman Old Style" pitchFamily="18" charset="0"/>
              </a:rPr>
              <a:t> </a:t>
            </a:r>
            <a:r>
              <a:rPr lang="en-IN" sz="2400" b="1" i="1" dirty="0" smtClean="0">
                <a:latin typeface="Bookman Old Style" pitchFamily="18" charset="0"/>
              </a:rPr>
              <a:t> </a:t>
            </a:r>
            <a:r>
              <a:rPr lang="en-IN" sz="2400" b="1" i="1" dirty="0" smtClean="0">
                <a:solidFill>
                  <a:srgbClr val="00B050"/>
                </a:solidFill>
                <a:latin typeface="Bookman Old Style" pitchFamily="18" charset="0"/>
              </a:rPr>
              <a:t>(IEEE Standard 1584 -2002.)</a:t>
            </a:r>
            <a:endParaRPr lang="en-IN" sz="2400" b="1" i="1" dirty="0">
              <a:solidFill>
                <a:srgbClr val="00B050"/>
              </a:solidFill>
              <a:latin typeface="Bookman Old Style" pitchFamily="18" charset="0"/>
            </a:endParaRPr>
          </a:p>
        </p:txBody>
      </p:sp>
      <p:sp>
        <p:nvSpPr>
          <p:cNvPr id="3" name="Content Placeholder 2"/>
          <p:cNvSpPr>
            <a:spLocks noGrp="1"/>
          </p:cNvSpPr>
          <p:nvPr>
            <p:ph idx="1"/>
          </p:nvPr>
        </p:nvSpPr>
        <p:spPr>
          <a:xfrm>
            <a:off x="457200" y="1357298"/>
            <a:ext cx="8229600" cy="5143536"/>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en-IN" sz="2200" dirty="0" smtClean="0">
                <a:latin typeface="Bookman Old Style" pitchFamily="18" charset="0"/>
              </a:rPr>
              <a:t>One of the principal drawbacks of the Lee method is that the bolted fault current, which is used in that method, is always somewhat greater than the actual current flow when an electrical arc is formed.</a:t>
            </a:r>
          </a:p>
          <a:p>
            <a:pPr>
              <a:buNone/>
            </a:pPr>
            <a:r>
              <a:rPr lang="sv-SE" sz="2200" b="1" dirty="0" smtClean="0">
                <a:latin typeface="Bookman Old Style" pitchFamily="18" charset="0"/>
              </a:rPr>
              <a:t>log</a:t>
            </a:r>
            <a:r>
              <a:rPr lang="sv-SE" sz="2200" b="1" baseline="-25000" dirty="0" smtClean="0">
                <a:latin typeface="Bookman Old Style" pitchFamily="18" charset="0"/>
              </a:rPr>
              <a:t>10</a:t>
            </a:r>
            <a:r>
              <a:rPr lang="sv-SE" sz="2200" b="1" dirty="0" smtClean="0">
                <a:latin typeface="Bookman Old Style" pitchFamily="18" charset="0"/>
              </a:rPr>
              <a:t>(</a:t>
            </a:r>
            <a:r>
              <a:rPr lang="sv-SE" sz="2200" b="1" i="1" dirty="0" smtClean="0">
                <a:latin typeface="Bookman Old Style" pitchFamily="18" charset="0"/>
              </a:rPr>
              <a:t>I</a:t>
            </a:r>
            <a:r>
              <a:rPr lang="sv-SE" sz="2200" b="1" i="1" baseline="-25000" dirty="0" smtClean="0">
                <a:latin typeface="Bookman Old Style" pitchFamily="18" charset="0"/>
              </a:rPr>
              <a:t>a</a:t>
            </a:r>
            <a:r>
              <a:rPr lang="sv-SE" sz="2200" b="1" i="1" dirty="0" smtClean="0">
                <a:latin typeface="Bookman Old Style" pitchFamily="18" charset="0"/>
              </a:rPr>
              <a:t>) = K + 0.662 log</a:t>
            </a:r>
            <a:r>
              <a:rPr lang="sv-SE" sz="2200" b="1" i="1" baseline="-25000" dirty="0" smtClean="0">
                <a:latin typeface="Bookman Old Style" pitchFamily="18" charset="0"/>
              </a:rPr>
              <a:t>10</a:t>
            </a:r>
            <a:r>
              <a:rPr lang="sv-SE" sz="2200" b="1" i="1" dirty="0" smtClean="0">
                <a:latin typeface="Bookman Old Style" pitchFamily="18" charset="0"/>
              </a:rPr>
              <a:t>(I</a:t>
            </a:r>
            <a:r>
              <a:rPr lang="sv-SE" sz="2200" b="1" i="1" baseline="-25000" dirty="0" smtClean="0">
                <a:latin typeface="Bookman Old Style" pitchFamily="18" charset="0"/>
              </a:rPr>
              <a:t>bf</a:t>
            </a:r>
            <a:r>
              <a:rPr lang="sv-SE" sz="2200" b="1" i="1" dirty="0" smtClean="0">
                <a:latin typeface="Bookman Old Style" pitchFamily="18" charset="0"/>
              </a:rPr>
              <a:t>) + 0.0966V + 0.000526G </a:t>
            </a:r>
            <a:r>
              <a:rPr lang="en-IN" sz="2200" b="1" dirty="0" smtClean="0">
                <a:latin typeface="Bookman Old Style" pitchFamily="18" charset="0"/>
              </a:rPr>
              <a:t>+ 0.5588</a:t>
            </a:r>
            <a:r>
              <a:rPr lang="en-IN" sz="2200" b="1" i="1" dirty="0" smtClean="0">
                <a:latin typeface="Bookman Old Style" pitchFamily="18" charset="0"/>
              </a:rPr>
              <a:t>V log</a:t>
            </a:r>
            <a:r>
              <a:rPr lang="en-IN" sz="2200" b="1" i="1" baseline="-25000" dirty="0" smtClean="0">
                <a:latin typeface="Bookman Old Style" pitchFamily="18" charset="0"/>
              </a:rPr>
              <a:t>10</a:t>
            </a:r>
            <a:r>
              <a:rPr lang="en-IN" sz="2200" b="1" i="1" dirty="0" smtClean="0">
                <a:latin typeface="Bookman Old Style" pitchFamily="18" charset="0"/>
              </a:rPr>
              <a:t>(</a:t>
            </a:r>
            <a:r>
              <a:rPr lang="en-IN" sz="2200" b="1" i="1" dirty="0" err="1" smtClean="0">
                <a:latin typeface="Bookman Old Style" pitchFamily="18" charset="0"/>
              </a:rPr>
              <a:t>I</a:t>
            </a:r>
            <a:r>
              <a:rPr lang="en-IN" sz="2200" b="1" i="1" baseline="-25000" dirty="0" err="1" smtClean="0">
                <a:latin typeface="Bookman Old Style" pitchFamily="18" charset="0"/>
              </a:rPr>
              <a:t>bf</a:t>
            </a:r>
            <a:r>
              <a:rPr lang="en-IN" sz="2200" b="1" i="1" dirty="0" smtClean="0">
                <a:latin typeface="Bookman Old Style" pitchFamily="18" charset="0"/>
              </a:rPr>
              <a:t>) − 0.00304G log10(</a:t>
            </a:r>
            <a:r>
              <a:rPr lang="en-IN" sz="2200" b="1" i="1" dirty="0" err="1" smtClean="0">
                <a:latin typeface="Bookman Old Style" pitchFamily="18" charset="0"/>
              </a:rPr>
              <a:t>I</a:t>
            </a:r>
            <a:r>
              <a:rPr lang="en-IN" sz="2200" b="1" i="1" baseline="-25000" dirty="0" err="1" smtClean="0">
                <a:latin typeface="Bookman Old Style" pitchFamily="18" charset="0"/>
              </a:rPr>
              <a:t>bf</a:t>
            </a:r>
            <a:r>
              <a:rPr lang="en-IN" sz="2200" b="1" i="1" dirty="0" smtClean="0">
                <a:latin typeface="Bookman Old Style" pitchFamily="18" charset="0"/>
              </a:rPr>
              <a:t>) </a:t>
            </a:r>
            <a:r>
              <a:rPr lang="en-IN" sz="2200" b="1" i="1" dirty="0" smtClean="0">
                <a:solidFill>
                  <a:srgbClr val="FF0000"/>
                </a:solidFill>
                <a:latin typeface="Bookman Old Style" pitchFamily="18" charset="0"/>
              </a:rPr>
              <a:t>(&lt;1000 Volts)</a:t>
            </a:r>
            <a:endParaRPr lang="en-IN" sz="2200" b="1" i="1" dirty="0" smtClean="0">
              <a:latin typeface="Bookman Old Style" pitchFamily="18" charset="0"/>
            </a:endParaRPr>
          </a:p>
          <a:p>
            <a:pPr>
              <a:buNone/>
            </a:pPr>
            <a:r>
              <a:rPr lang="en-IN" sz="2200" b="1" dirty="0" smtClean="0">
                <a:latin typeface="Bookman Old Style" pitchFamily="18" charset="0"/>
              </a:rPr>
              <a:t>log</a:t>
            </a:r>
            <a:r>
              <a:rPr lang="en-IN" sz="2200" b="1" baseline="-25000" dirty="0" smtClean="0">
                <a:latin typeface="Bookman Old Style" pitchFamily="18" charset="0"/>
              </a:rPr>
              <a:t>10</a:t>
            </a:r>
            <a:r>
              <a:rPr lang="en-IN" sz="2200" b="1" dirty="0" smtClean="0">
                <a:latin typeface="Bookman Old Style" pitchFamily="18" charset="0"/>
              </a:rPr>
              <a:t>(</a:t>
            </a:r>
            <a:r>
              <a:rPr lang="en-IN" sz="2200" b="1" i="1" dirty="0" err="1" smtClean="0">
                <a:latin typeface="Bookman Old Style" pitchFamily="18" charset="0"/>
              </a:rPr>
              <a:t>I</a:t>
            </a:r>
            <a:r>
              <a:rPr lang="en-IN" sz="2200" b="1" i="1" baseline="-25000" dirty="0" err="1" smtClean="0">
                <a:latin typeface="Bookman Old Style" pitchFamily="18" charset="0"/>
              </a:rPr>
              <a:t>a</a:t>
            </a:r>
            <a:r>
              <a:rPr lang="en-IN" sz="2200" b="1" i="1" dirty="0" smtClean="0">
                <a:latin typeface="Bookman Old Style" pitchFamily="18" charset="0"/>
              </a:rPr>
              <a:t>) = 0.00402 + 0.983 log</a:t>
            </a:r>
            <a:r>
              <a:rPr lang="en-IN" sz="2200" b="1" i="1" baseline="-25000" dirty="0" smtClean="0">
                <a:latin typeface="Bookman Old Style" pitchFamily="18" charset="0"/>
              </a:rPr>
              <a:t>10</a:t>
            </a:r>
            <a:r>
              <a:rPr lang="en-IN" sz="2200" b="1" i="1" dirty="0" smtClean="0">
                <a:latin typeface="Bookman Old Style" pitchFamily="18" charset="0"/>
              </a:rPr>
              <a:t>(</a:t>
            </a:r>
            <a:r>
              <a:rPr lang="en-IN" sz="2200" b="1" i="1" dirty="0" err="1" smtClean="0">
                <a:latin typeface="Bookman Old Style" pitchFamily="18" charset="0"/>
              </a:rPr>
              <a:t>I</a:t>
            </a:r>
            <a:r>
              <a:rPr lang="en-IN" sz="2200" b="1" i="1" baseline="-25000" dirty="0" err="1" smtClean="0">
                <a:latin typeface="Bookman Old Style" pitchFamily="18" charset="0"/>
              </a:rPr>
              <a:t>bf</a:t>
            </a:r>
            <a:r>
              <a:rPr lang="en-IN" sz="2200" b="1" i="1" dirty="0" smtClean="0">
                <a:latin typeface="Bookman Old Style" pitchFamily="18" charset="0"/>
              </a:rPr>
              <a:t>)) </a:t>
            </a:r>
            <a:r>
              <a:rPr lang="en-IN" sz="2200" b="1" i="1" dirty="0" smtClean="0">
                <a:solidFill>
                  <a:srgbClr val="FF0000"/>
                </a:solidFill>
                <a:latin typeface="Bookman Old Style" pitchFamily="18" charset="0"/>
              </a:rPr>
              <a:t>(&gt;1000 Volts)</a:t>
            </a:r>
          </a:p>
          <a:p>
            <a:pPr>
              <a:buNone/>
            </a:pPr>
            <a:r>
              <a:rPr lang="en-IN" sz="2000" i="1" dirty="0" smtClean="0">
                <a:latin typeface="Bookman Old Style" pitchFamily="18" charset="0"/>
              </a:rPr>
              <a:t>Where </a:t>
            </a:r>
            <a:r>
              <a:rPr lang="en-IN" sz="2000" i="1" dirty="0" err="1" smtClean="0">
                <a:latin typeface="Bookman Old Style" pitchFamily="18" charset="0"/>
              </a:rPr>
              <a:t>Ia</a:t>
            </a:r>
            <a:r>
              <a:rPr lang="en-IN" sz="2000" i="1" dirty="0" smtClean="0">
                <a:latin typeface="Bookman Old Style" pitchFamily="18" charset="0"/>
              </a:rPr>
              <a:t> = arcing current (kA)</a:t>
            </a:r>
          </a:p>
          <a:p>
            <a:pPr>
              <a:buNone/>
            </a:pPr>
            <a:r>
              <a:rPr lang="en-IN" sz="2000" i="1" dirty="0" smtClean="0">
                <a:latin typeface="Bookman Old Style" pitchFamily="18" charset="0"/>
              </a:rPr>
              <a:t>K = a constant (−0.153 for open configurations or −0.097 for box configurations)</a:t>
            </a:r>
          </a:p>
          <a:p>
            <a:pPr>
              <a:buNone/>
            </a:pPr>
            <a:r>
              <a:rPr lang="en-IN" sz="2000" i="1" dirty="0" err="1" smtClean="0">
                <a:latin typeface="Bookman Old Style" pitchFamily="18" charset="0"/>
              </a:rPr>
              <a:t>Ibf</a:t>
            </a:r>
            <a:r>
              <a:rPr lang="en-IN" sz="2000" i="1" dirty="0" smtClean="0">
                <a:latin typeface="Bookman Old Style" pitchFamily="18" charset="0"/>
              </a:rPr>
              <a:t> = the bolted, RMS symmetrical, three-phase fault current (kA)</a:t>
            </a:r>
          </a:p>
          <a:p>
            <a:pPr>
              <a:buNone/>
            </a:pPr>
            <a:r>
              <a:rPr lang="en-IN" sz="2000" i="1" dirty="0" smtClean="0">
                <a:latin typeface="Bookman Old Style" pitchFamily="18" charset="0"/>
              </a:rPr>
              <a:t>V = system phase-to-phase voltage (kV)</a:t>
            </a:r>
          </a:p>
          <a:p>
            <a:pPr>
              <a:buNone/>
            </a:pPr>
            <a:r>
              <a:rPr lang="en-IN" sz="2000" i="1" dirty="0" smtClean="0">
                <a:latin typeface="Bookman Old Style" pitchFamily="18" charset="0"/>
              </a:rPr>
              <a:t>G = the gap between the arcing conductors (mm)</a:t>
            </a:r>
            <a:endParaRPr lang="en-IN" sz="2000" dirty="0" smtClean="0">
              <a:latin typeface="Bookman Old Style" pitchFamily="18" charset="0"/>
            </a:endParaRPr>
          </a:p>
          <a:p>
            <a:pPr algn="just"/>
            <a:endParaRPr lang="en-IN" sz="2200" dirty="0">
              <a:latin typeface="Bookman Old Style"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1">
            <a:schemeClr val="dk1"/>
          </a:lnRef>
          <a:fillRef idx="2">
            <a:schemeClr val="dk1"/>
          </a:fillRef>
          <a:effectRef idx="1">
            <a:schemeClr val="dk1"/>
          </a:effectRef>
          <a:fontRef idx="minor">
            <a:schemeClr val="dk1"/>
          </a:fontRef>
        </p:style>
        <p:txBody>
          <a:bodyPr>
            <a:normAutofit/>
          </a:bodyPr>
          <a:lstStyle/>
          <a:p>
            <a:r>
              <a:rPr lang="en-IN" sz="3000" b="1" i="1" dirty="0" smtClean="0">
                <a:latin typeface="Bookman Old Style" pitchFamily="18" charset="0"/>
              </a:rPr>
              <a:t>Calculating Incident Energy</a:t>
            </a:r>
            <a:endParaRPr lang="en-IN" sz="3000" dirty="0">
              <a:latin typeface="Bookman Old Style" pitchFamily="18" charset="0"/>
            </a:endParaRPr>
          </a:p>
        </p:txBody>
      </p:sp>
      <p:sp>
        <p:nvSpPr>
          <p:cNvPr id="3" name="Content Placeholder 2"/>
          <p:cNvSpPr>
            <a:spLocks noGrp="1"/>
          </p:cNvSpPr>
          <p:nvPr>
            <p:ph idx="1"/>
          </p:nvPr>
        </p:nvSpPr>
        <p:spPr>
          <a:xfrm>
            <a:off x="457200" y="1428736"/>
            <a:ext cx="8229600" cy="5143536"/>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IN" sz="2200" dirty="0" smtClean="0">
                <a:latin typeface="Bookman Old Style" pitchFamily="18" charset="0"/>
              </a:rPr>
              <a:t>The calculation of actual incident energy is done in two steps using the empirically derived arc current (</a:t>
            </a:r>
            <a:r>
              <a:rPr lang="en-IN" sz="2200" dirty="0" err="1" smtClean="0">
                <a:latin typeface="Bookman Old Style" pitchFamily="18" charset="0"/>
              </a:rPr>
              <a:t>I</a:t>
            </a:r>
            <a:r>
              <a:rPr lang="en-IN" sz="2200" baseline="-25000" dirty="0" err="1" smtClean="0">
                <a:latin typeface="Bookman Old Style" pitchFamily="18" charset="0"/>
              </a:rPr>
              <a:t>a</a:t>
            </a:r>
            <a:r>
              <a:rPr lang="en-IN" sz="2200" dirty="0" smtClean="0">
                <a:latin typeface="Bookman Old Style" pitchFamily="18" charset="0"/>
              </a:rPr>
              <a:t>). </a:t>
            </a:r>
          </a:p>
          <a:p>
            <a:pPr algn="just"/>
            <a:r>
              <a:rPr lang="en-IN" sz="2200" dirty="0" smtClean="0">
                <a:latin typeface="Bookman Old Style" pitchFamily="18" charset="0"/>
              </a:rPr>
              <a:t>In step one, normalized incident energy (E</a:t>
            </a:r>
            <a:r>
              <a:rPr lang="en-IN" sz="2200" baseline="-25000" dirty="0" smtClean="0">
                <a:latin typeface="Bookman Old Style" pitchFamily="18" charset="0"/>
              </a:rPr>
              <a:t>n</a:t>
            </a:r>
            <a:r>
              <a:rPr lang="en-IN" sz="2200" dirty="0" smtClean="0">
                <a:latin typeface="Bookman Old Style" pitchFamily="18" charset="0"/>
              </a:rPr>
              <a:t>) is calculated. E</a:t>
            </a:r>
            <a:r>
              <a:rPr lang="en-IN" sz="2200" baseline="-25000" dirty="0" smtClean="0">
                <a:latin typeface="Bookman Old Style" pitchFamily="18" charset="0"/>
              </a:rPr>
              <a:t>n</a:t>
            </a:r>
            <a:r>
              <a:rPr lang="en-IN" sz="2200" dirty="0" smtClean="0">
                <a:latin typeface="Bookman Old Style" pitchFamily="18" charset="0"/>
              </a:rPr>
              <a:t> is normalized for an arcing time of 0.2 second and a distance from the arc of 610 mm.</a:t>
            </a:r>
          </a:p>
          <a:p>
            <a:pPr algn="just">
              <a:buNone/>
            </a:pPr>
            <a:r>
              <a:rPr lang="sv-SE" b="1" dirty="0" smtClean="0"/>
              <a:t>	log</a:t>
            </a:r>
            <a:r>
              <a:rPr lang="sv-SE" b="1" baseline="-25000" dirty="0" smtClean="0"/>
              <a:t>10</a:t>
            </a:r>
            <a:r>
              <a:rPr lang="sv-SE" b="1" i="1" dirty="0" smtClean="0"/>
              <a:t>E</a:t>
            </a:r>
            <a:r>
              <a:rPr lang="sv-SE" b="1" i="1" baseline="-25000" dirty="0" smtClean="0"/>
              <a:t>n</a:t>
            </a:r>
            <a:r>
              <a:rPr lang="sv-SE" b="1" i="1" dirty="0" smtClean="0"/>
              <a:t> = k</a:t>
            </a:r>
            <a:r>
              <a:rPr lang="sv-SE" b="1" i="1" baseline="-25000" dirty="0" smtClean="0"/>
              <a:t>1</a:t>
            </a:r>
            <a:r>
              <a:rPr lang="sv-SE" b="1" i="1" dirty="0" smtClean="0"/>
              <a:t> + k</a:t>
            </a:r>
            <a:r>
              <a:rPr lang="sv-SE" b="1" i="1" baseline="-25000" dirty="0" smtClean="0"/>
              <a:t>2</a:t>
            </a:r>
            <a:r>
              <a:rPr lang="sv-SE" b="1" i="1" dirty="0" smtClean="0"/>
              <a:t> + 1.081(log</a:t>
            </a:r>
            <a:r>
              <a:rPr lang="sv-SE" b="1" i="1" baseline="-25000" dirty="0" smtClean="0"/>
              <a:t>10</a:t>
            </a:r>
            <a:r>
              <a:rPr lang="sv-SE" b="1" i="1" dirty="0" smtClean="0"/>
              <a:t>I</a:t>
            </a:r>
            <a:r>
              <a:rPr lang="sv-SE" b="1" i="1" baseline="-25000" dirty="0" smtClean="0"/>
              <a:t>a</a:t>
            </a:r>
            <a:r>
              <a:rPr lang="sv-SE" b="1" i="1" dirty="0" smtClean="0"/>
              <a:t>) + 0.0011G</a:t>
            </a:r>
          </a:p>
          <a:p>
            <a:pPr>
              <a:buNone/>
            </a:pPr>
            <a:endParaRPr lang="en-IN" sz="2000" dirty="0" smtClean="0">
              <a:latin typeface="Bookman Old Style" pitchFamily="18" charset="0"/>
            </a:endParaRPr>
          </a:p>
          <a:p>
            <a:pPr>
              <a:buNone/>
            </a:pPr>
            <a:r>
              <a:rPr lang="en-IN" sz="2000" dirty="0" smtClean="0">
                <a:latin typeface="Bookman Old Style" pitchFamily="18" charset="0"/>
              </a:rPr>
              <a:t>	where </a:t>
            </a:r>
            <a:r>
              <a:rPr lang="en-IN" sz="2000" i="1" dirty="0" smtClean="0">
                <a:latin typeface="Bookman Old Style" pitchFamily="18" charset="0"/>
              </a:rPr>
              <a:t>En = normalized incident energy (cal/cm2)</a:t>
            </a:r>
          </a:p>
          <a:p>
            <a:pPr>
              <a:buNone/>
            </a:pPr>
            <a:r>
              <a:rPr lang="en-IN" sz="2000" i="1" dirty="0" smtClean="0">
                <a:latin typeface="Bookman Old Style" pitchFamily="18" charset="0"/>
              </a:rPr>
              <a:t>	k</a:t>
            </a:r>
            <a:r>
              <a:rPr lang="en-IN" sz="2000" i="1" baseline="-25000" dirty="0" smtClean="0">
                <a:latin typeface="Bookman Old Style" pitchFamily="18" charset="0"/>
              </a:rPr>
              <a:t>1</a:t>
            </a:r>
            <a:r>
              <a:rPr lang="en-IN" sz="2000" i="1" dirty="0" smtClean="0">
                <a:latin typeface="Bookman Old Style" pitchFamily="18" charset="0"/>
              </a:rPr>
              <a:t> = −0.792 for open-air arcs and −0.555 for arcs-in-a-box</a:t>
            </a:r>
          </a:p>
          <a:p>
            <a:pPr>
              <a:buNone/>
            </a:pPr>
            <a:r>
              <a:rPr lang="en-IN" sz="2000" i="1" dirty="0" smtClean="0">
                <a:latin typeface="Bookman Old Style" pitchFamily="18" charset="0"/>
              </a:rPr>
              <a:t>	k</a:t>
            </a:r>
            <a:r>
              <a:rPr lang="en-IN" sz="2000" i="1" baseline="-25000" dirty="0" smtClean="0">
                <a:latin typeface="Bookman Old Style" pitchFamily="18" charset="0"/>
              </a:rPr>
              <a:t>2</a:t>
            </a:r>
            <a:r>
              <a:rPr lang="en-IN" sz="2000" i="1" dirty="0" smtClean="0">
                <a:latin typeface="Bookman Old Style" pitchFamily="18" charset="0"/>
              </a:rPr>
              <a:t> = 0 for ungrounded and high-resistance ground systems and −0.113 for grounded </a:t>
            </a:r>
            <a:r>
              <a:rPr lang="en-IN" sz="2000" dirty="0" smtClean="0">
                <a:latin typeface="Bookman Old Style" pitchFamily="18" charset="0"/>
              </a:rPr>
              <a:t>systems</a:t>
            </a:r>
          </a:p>
          <a:p>
            <a:pPr>
              <a:buNone/>
            </a:pPr>
            <a:r>
              <a:rPr lang="en-IN" sz="2000" i="1" dirty="0" smtClean="0">
                <a:latin typeface="Bookman Old Style" pitchFamily="18" charset="0"/>
              </a:rPr>
              <a:t>	G = conductor gap (arc length) (mm)</a:t>
            </a:r>
            <a:endParaRPr lang="en-IN" sz="2000" dirty="0">
              <a:latin typeface="Bookman Old Style"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285720" y="357166"/>
            <a:ext cx="8572560" cy="6072229"/>
          </a:xfrm>
          <a:prstGeom prst="snip1Rect">
            <a:avLst/>
          </a:prstGeom>
          <a:noFill/>
          <a:ln w="38100">
            <a:solidFill>
              <a:srgbClr val="FF0000"/>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r>
              <a:rPr lang="en-IN" dirty="0" smtClean="0"/>
              <a:t>De-energized conductor</a:t>
            </a:r>
            <a:endParaRPr lang="en-IN" dirty="0"/>
          </a:p>
        </p:txBody>
      </p:sp>
      <p:sp>
        <p:nvSpPr>
          <p:cNvPr id="3" name="Content Placeholder 2"/>
          <p:cNvSpPr>
            <a:spLocks noGrp="1"/>
          </p:cNvSpPr>
          <p:nvPr>
            <p:ph idx="1"/>
          </p:nvPr>
        </p:nvSpPr>
        <p:spPr>
          <a:xfrm>
            <a:off x="457200" y="1357298"/>
            <a:ext cx="8229600" cy="4768865"/>
          </a:xfr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r>
              <a:rPr lang="en-IN" dirty="0" smtClean="0">
                <a:latin typeface="Bookman Old Style" pitchFamily="18" charset="0"/>
              </a:rPr>
              <a:t>A conductor that is disconnected from all energy sources by </a:t>
            </a:r>
            <a:r>
              <a:rPr lang="en-IN" b="1" dirty="0" smtClean="0">
                <a:latin typeface="Bookman Old Style" pitchFamily="18" charset="0"/>
              </a:rPr>
              <a:t>opening all circuit breakers or switches feeding the line</a:t>
            </a:r>
          </a:p>
          <a:p>
            <a:pPr algn="just"/>
            <a:r>
              <a:rPr lang="en-IN" dirty="0" smtClean="0">
                <a:latin typeface="Bookman Old Style" pitchFamily="18" charset="0"/>
              </a:rPr>
              <a:t>A conductor that is disconnected from any energy source and </a:t>
            </a:r>
            <a:r>
              <a:rPr lang="en-IN" b="1" dirty="0" smtClean="0">
                <a:latin typeface="Bookman Old Style" pitchFamily="18" charset="0"/>
              </a:rPr>
              <a:t>free from induced voltage due to electromagnetic coupling</a:t>
            </a:r>
          </a:p>
          <a:p>
            <a:pPr algn="just"/>
            <a:r>
              <a:rPr lang="en-IN" dirty="0" smtClean="0">
                <a:latin typeface="Bookman Old Style" pitchFamily="18" charset="0"/>
              </a:rPr>
              <a:t>A conductor that is disconnected from both of its ends and </a:t>
            </a:r>
            <a:r>
              <a:rPr lang="en-IN" b="1" dirty="0" smtClean="0">
                <a:latin typeface="Bookman Old Style" pitchFamily="18" charset="0"/>
              </a:rPr>
              <a:t>intentionally grounded at the line sides of the circuit breakers</a:t>
            </a:r>
          </a:p>
          <a:p>
            <a:pPr algn="just"/>
            <a:r>
              <a:rPr lang="en-IN" dirty="0" smtClean="0">
                <a:latin typeface="Bookman Old Style" pitchFamily="18" charset="0"/>
              </a:rPr>
              <a:t>A conductor that is disconnected from both of its ends </a:t>
            </a:r>
            <a:r>
              <a:rPr lang="en-IN" b="1" dirty="0" smtClean="0">
                <a:latin typeface="Bookman Old Style" pitchFamily="18" charset="0"/>
              </a:rPr>
              <a:t>and grounded at the worksite</a:t>
            </a:r>
            <a:endParaRPr lang="en-IN" b="1" dirty="0">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3">
            <a:schemeClr val="lt1"/>
          </a:lnRef>
          <a:fillRef idx="1">
            <a:schemeClr val="accent2"/>
          </a:fillRef>
          <a:effectRef idx="1">
            <a:schemeClr val="accent2"/>
          </a:effectRef>
          <a:fontRef idx="minor">
            <a:schemeClr val="lt1"/>
          </a:fontRef>
        </p:style>
        <p:txBody>
          <a:bodyPr>
            <a:normAutofit/>
          </a:bodyPr>
          <a:lstStyle/>
          <a:p>
            <a:r>
              <a:rPr lang="en-IN" sz="2400" b="1" dirty="0" smtClean="0">
                <a:latin typeface="Bookman Old Style" pitchFamily="18" charset="0"/>
              </a:rPr>
              <a:t>Flash-Hazard calculations - Problems</a:t>
            </a:r>
            <a:endParaRPr lang="en-IN" sz="2400" b="1" dirty="0">
              <a:latin typeface="Bookman Old Style" pitchFamily="18" charset="0"/>
            </a:endParaRPr>
          </a:p>
        </p:txBody>
      </p:sp>
      <p:sp>
        <p:nvSpPr>
          <p:cNvPr id="3" name="Content Placeholder 2"/>
          <p:cNvSpPr>
            <a:spLocks noGrp="1"/>
          </p:cNvSpPr>
          <p:nvPr>
            <p:ph idx="1"/>
          </p:nvPr>
        </p:nvSpPr>
        <p:spPr>
          <a:xfrm>
            <a:off x="457200" y="1517655"/>
            <a:ext cx="8229600" cy="4840303"/>
          </a:xfrm>
        </p:spPr>
        <p:style>
          <a:lnRef idx="1">
            <a:schemeClr val="accent3"/>
          </a:lnRef>
          <a:fillRef idx="2">
            <a:schemeClr val="accent3"/>
          </a:fillRef>
          <a:effectRef idx="1">
            <a:schemeClr val="accent3"/>
          </a:effectRef>
          <a:fontRef idx="minor">
            <a:schemeClr val="dk1"/>
          </a:fontRef>
        </p:style>
        <p:txBody>
          <a:bodyPr>
            <a:normAutofit/>
          </a:bodyPr>
          <a:lstStyle/>
          <a:p>
            <a:pPr marL="457200" indent="-457200" algn="just">
              <a:buFont typeface="+mj-lt"/>
              <a:buAutoNum type="arabicPeriod"/>
            </a:pPr>
            <a:r>
              <a:rPr lang="en-IN" sz="2800" dirty="0" smtClean="0">
                <a:latin typeface="Bookman Old Style" pitchFamily="18" charset="0"/>
              </a:rPr>
              <a:t>A 480 V motor control </a:t>
            </a:r>
            <a:r>
              <a:rPr lang="en-IN" sz="2800" dirty="0" err="1" smtClean="0">
                <a:latin typeface="Bookman Old Style" pitchFamily="18" charset="0"/>
              </a:rPr>
              <a:t>center</a:t>
            </a:r>
            <a:r>
              <a:rPr lang="en-IN" sz="2800" dirty="0" smtClean="0">
                <a:latin typeface="Bookman Old Style" pitchFamily="18" charset="0"/>
              </a:rPr>
              <a:t> (MCC) has a bolted fault current of 10 kA. Compute the arc current.</a:t>
            </a:r>
          </a:p>
          <a:p>
            <a:pPr marL="457200" indent="-457200" algn="just">
              <a:buFont typeface="+mj-lt"/>
              <a:buAutoNum type="arabicPeriod"/>
            </a:pPr>
            <a:r>
              <a:rPr lang="en-IN" sz="2800" dirty="0" smtClean="0">
                <a:latin typeface="Bookman Old Style" pitchFamily="18" charset="0"/>
              </a:rPr>
              <a:t>Consider 16 kV open air buses with bolted fault current of 10 kA, the gap between buses being 150 mm. Compute the arc flash current</a:t>
            </a:r>
            <a:r>
              <a:rPr lang="en-IN" sz="2800" dirty="0" smtClean="0">
                <a:latin typeface="Bookman Old Style" pitchFamily="18" charset="0"/>
              </a:rPr>
              <a:t>.</a:t>
            </a:r>
          </a:p>
          <a:p>
            <a:pPr algn="just"/>
            <a:r>
              <a:rPr lang="en-IN" sz="2800" dirty="0" smtClean="0">
                <a:latin typeface="Bookman Old Style" pitchFamily="18" charset="0"/>
              </a:rPr>
              <a:t>For a 480 V switch gear enclosure, compute the arc fault current if </a:t>
            </a:r>
            <a:r>
              <a:rPr lang="en-IN" sz="2800" dirty="0" smtClean="0">
                <a:latin typeface="Bookman Old Style" pitchFamily="18" charset="0"/>
              </a:rPr>
              <a:t>the bolted </a:t>
            </a:r>
            <a:r>
              <a:rPr lang="en-IN" sz="2800" dirty="0" smtClean="0">
                <a:latin typeface="Bookman Old Style" pitchFamily="18" charset="0"/>
              </a:rPr>
              <a:t>fault current is 5 kA.</a:t>
            </a:r>
            <a:endParaRPr lang="en-IN" sz="2800" dirty="0" smtClean="0">
              <a:latin typeface="Bookman Old Style"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357430"/>
            <a:ext cx="8229600" cy="3829064"/>
          </a:xfrm>
        </p:spPr>
        <p:style>
          <a:lnRef idx="1">
            <a:schemeClr val="accent1"/>
          </a:lnRef>
          <a:fillRef idx="2">
            <a:schemeClr val="accent1"/>
          </a:fillRef>
          <a:effectRef idx="1">
            <a:schemeClr val="accent1"/>
          </a:effectRef>
          <a:fontRef idx="minor">
            <a:schemeClr val="dk1"/>
          </a:fontRef>
        </p:style>
        <p:txBody>
          <a:bodyPr>
            <a:noAutofit/>
          </a:bodyPr>
          <a:lstStyle/>
          <a:p>
            <a:pPr algn="just">
              <a:buNone/>
            </a:pPr>
            <a:r>
              <a:rPr lang="en-IN" sz="2000" b="1" i="1" dirty="0" smtClean="0">
                <a:latin typeface="Bookman Old Style" pitchFamily="18" charset="0"/>
              </a:rPr>
              <a:t>where</a:t>
            </a:r>
          </a:p>
          <a:p>
            <a:pPr algn="just">
              <a:buNone/>
            </a:pPr>
            <a:r>
              <a:rPr lang="en-IN" sz="2000" b="1" i="1" dirty="0" smtClean="0">
                <a:latin typeface="Bookman Old Style" pitchFamily="18" charset="0"/>
              </a:rPr>
              <a:t>E is the incident energy of the arc in cal/cm2</a:t>
            </a:r>
          </a:p>
          <a:p>
            <a:pPr algn="just">
              <a:buNone/>
            </a:pPr>
            <a:r>
              <a:rPr lang="en-IN" sz="2000" b="1" i="1" dirty="0" err="1" smtClean="0">
                <a:latin typeface="Bookman Old Style" pitchFamily="18" charset="0"/>
              </a:rPr>
              <a:t>Cf</a:t>
            </a:r>
            <a:r>
              <a:rPr lang="en-IN" sz="2000" b="1" i="1" dirty="0" smtClean="0">
                <a:latin typeface="Bookman Old Style" pitchFamily="18" charset="0"/>
              </a:rPr>
              <a:t> is a calculation factor; it is 1.5 for system voltages at 1 kV or lower, and 1.0 for system voltages higher than 1 kV</a:t>
            </a:r>
          </a:p>
          <a:p>
            <a:pPr algn="just">
              <a:buNone/>
            </a:pPr>
            <a:r>
              <a:rPr lang="en-IN" sz="2000" b="1" i="1" dirty="0" smtClean="0">
                <a:latin typeface="Bookman Old Style" pitchFamily="18" charset="0"/>
              </a:rPr>
              <a:t>t is the arcing time in seconds; it is the time it takes for the protection device to clear the fault</a:t>
            </a:r>
          </a:p>
          <a:p>
            <a:pPr algn="just">
              <a:buNone/>
            </a:pPr>
            <a:r>
              <a:rPr lang="en-IN" sz="2000" b="1" i="1" dirty="0" smtClean="0">
                <a:latin typeface="Bookman Old Style" pitchFamily="18" charset="0"/>
              </a:rPr>
              <a:t>D is the distance between the arcing point and the person in mm; the typical value used is 460 mm (∼18 in.)</a:t>
            </a:r>
          </a:p>
          <a:p>
            <a:pPr algn="just">
              <a:buNone/>
            </a:pPr>
            <a:r>
              <a:rPr lang="en-IN" sz="2000" b="1" i="1" dirty="0" smtClean="0">
                <a:latin typeface="Bookman Old Style" pitchFamily="18" charset="0"/>
              </a:rPr>
              <a:t>x is the distance factor; for known systems, x can be obtained from Table</a:t>
            </a:r>
            <a:endParaRPr lang="en-IN" sz="2000" b="1" i="1" dirty="0">
              <a:latin typeface="Bookman Old Style" pitchFamily="18" charset="0"/>
            </a:endParaRPr>
          </a:p>
        </p:txBody>
      </p:sp>
      <p:graphicFrame>
        <p:nvGraphicFramePr>
          <p:cNvPr id="62466" name="Content Placeholder 3"/>
          <p:cNvGraphicFramePr>
            <a:graphicFrameLocks noChangeAspect="1"/>
          </p:cNvGraphicFramePr>
          <p:nvPr/>
        </p:nvGraphicFramePr>
        <p:xfrm>
          <a:off x="1214414" y="285728"/>
          <a:ext cx="6096000" cy="1841500"/>
        </p:xfrm>
        <a:graphic>
          <a:graphicData uri="http://schemas.openxmlformats.org/presentationml/2006/ole">
            <p:oleObj spid="_x0000_s128002" name="Equation" r:id="rId3" imgW="2438280" imgH="73656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normAutofit/>
          </a:bodyPr>
          <a:lstStyle/>
          <a:p>
            <a:r>
              <a:rPr lang="da-DK" sz="2800" b="1" dirty="0" smtClean="0">
                <a:latin typeface="Bookman Old Style" pitchFamily="18" charset="0"/>
              </a:rPr>
              <a:t>For system voltages above 15 kV</a:t>
            </a:r>
            <a:endParaRPr lang="en-IN" sz="2800" b="1" dirty="0">
              <a:latin typeface="Bookman Old Style" pitchFamily="18" charset="0"/>
            </a:endParaRPr>
          </a:p>
        </p:txBody>
      </p:sp>
      <p:graphicFrame>
        <p:nvGraphicFramePr>
          <p:cNvPr id="4" name="Content Placeholder 3"/>
          <p:cNvGraphicFramePr>
            <a:graphicFrameLocks noChangeAspect="1"/>
          </p:cNvGraphicFramePr>
          <p:nvPr>
            <p:ph idx="1"/>
          </p:nvPr>
        </p:nvGraphicFramePr>
        <p:xfrm>
          <a:off x="1071538" y="1428736"/>
          <a:ext cx="6096000" cy="1143008"/>
        </p:xfrm>
        <a:graphic>
          <a:graphicData uri="http://schemas.openxmlformats.org/presentationml/2006/ole">
            <p:oleObj spid="_x0000_s61442" name="Equation" r:id="rId3" imgW="2527200" imgH="685800" progId="Equation.3">
              <p:embed/>
            </p:oleObj>
          </a:graphicData>
        </a:graphic>
      </p:graphicFrame>
      <p:sp>
        <p:nvSpPr>
          <p:cNvPr id="7" name="TextBox 6"/>
          <p:cNvSpPr txBox="1"/>
          <p:nvPr/>
        </p:nvSpPr>
        <p:spPr>
          <a:xfrm>
            <a:off x="428596" y="2744830"/>
            <a:ext cx="8358246"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n-IN" sz="2400" b="1" i="1" dirty="0" smtClean="0">
                <a:latin typeface="Bookman Old Style" pitchFamily="18" charset="0"/>
              </a:rPr>
              <a:t>The incident energy determines the amount of heat at the calculated distance. </a:t>
            </a:r>
          </a:p>
          <a:p>
            <a:pPr algn="just">
              <a:lnSpc>
                <a:spcPct val="150000"/>
              </a:lnSpc>
            </a:pPr>
            <a:r>
              <a:rPr lang="en-IN" sz="2400" dirty="0" smtClean="0">
                <a:latin typeface="Bookman Old Style" pitchFamily="18" charset="0"/>
              </a:rPr>
              <a:t>Depending on its magnitude, the incident energy causes various degrees of burns to the human body. </a:t>
            </a:r>
          </a:p>
          <a:p>
            <a:pPr algn="just">
              <a:lnSpc>
                <a:spcPct val="150000"/>
              </a:lnSpc>
            </a:pPr>
            <a:r>
              <a:rPr lang="en-IN" sz="2400" dirty="0" smtClean="0">
                <a:latin typeface="Bookman Old Style" pitchFamily="18" charset="0"/>
              </a:rPr>
              <a:t>The </a:t>
            </a:r>
            <a:r>
              <a:rPr lang="en-IN" sz="2000" b="1" u="sng" dirty="0" smtClean="0">
                <a:solidFill>
                  <a:srgbClr val="FF0000"/>
                </a:solidFill>
                <a:latin typeface="Bookman Old Style" pitchFamily="18" charset="0"/>
              </a:rPr>
              <a:t>threshold for second-degree burns is 1.2 cal/cm</a:t>
            </a:r>
            <a:r>
              <a:rPr lang="en-IN" sz="2000" b="1" u="sng" baseline="30000" dirty="0" smtClean="0">
                <a:solidFill>
                  <a:srgbClr val="FF0000"/>
                </a:solidFill>
                <a:latin typeface="Bookman Old Style" pitchFamily="18" charset="0"/>
              </a:rPr>
              <a:t>2</a:t>
            </a:r>
            <a:r>
              <a:rPr lang="en-IN" sz="2400" dirty="0" smtClean="0">
                <a:latin typeface="Bookman Old Style" pitchFamily="18" charset="0"/>
              </a:rPr>
              <a:t>. For values higher than this, third- and fourth-degree burns can occur.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285720" y="214290"/>
            <a:ext cx="8358246" cy="6357957"/>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3">
            <a:schemeClr val="lt1"/>
          </a:lnRef>
          <a:fillRef idx="1">
            <a:schemeClr val="accent4"/>
          </a:fillRef>
          <a:effectRef idx="1">
            <a:schemeClr val="accent4"/>
          </a:effectRef>
          <a:fontRef idx="minor">
            <a:schemeClr val="lt1"/>
          </a:fontRef>
        </p:style>
        <p:txBody>
          <a:bodyPr>
            <a:normAutofit/>
          </a:bodyPr>
          <a:lstStyle/>
          <a:p>
            <a:r>
              <a:rPr lang="en-IN" sz="2800" b="1" dirty="0" smtClean="0">
                <a:latin typeface="Bookman Old Style" pitchFamily="18" charset="0"/>
              </a:rPr>
              <a:t>Incident Energy - Problems</a:t>
            </a:r>
            <a:endParaRPr lang="en-IN" sz="2800" b="1" dirty="0">
              <a:latin typeface="Bookman Old Style" pitchFamily="18" charset="0"/>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457200" indent="-457200" algn="just">
              <a:buFont typeface="+mj-lt"/>
              <a:buAutoNum type="arabicPeriod"/>
            </a:pPr>
            <a:r>
              <a:rPr lang="en-IN" sz="2800" dirty="0" smtClean="0">
                <a:latin typeface="Bookman Old Style" pitchFamily="18" charset="0"/>
              </a:rPr>
              <a:t>For the system in Example-1, calculate the incident energy of the arc at 100 mm distance. Assume the clearing time is 4 </a:t>
            </a:r>
            <a:r>
              <a:rPr lang="en-IN" sz="2800" dirty="0" err="1" smtClean="0">
                <a:latin typeface="Bookman Old Style" pitchFamily="18" charset="0"/>
              </a:rPr>
              <a:t>ms.</a:t>
            </a:r>
            <a:endParaRPr lang="en-IN" sz="2800" dirty="0" smtClean="0">
              <a:latin typeface="Bookman Old Style" pitchFamily="18" charset="0"/>
            </a:endParaRPr>
          </a:p>
          <a:p>
            <a:pPr marL="457200" indent="-457200" algn="just">
              <a:buFont typeface="+mj-lt"/>
              <a:buAutoNum type="arabicPeriod"/>
            </a:pPr>
            <a:r>
              <a:rPr lang="en-IN" sz="2800" dirty="0" smtClean="0">
                <a:latin typeface="Bookman Old Style" pitchFamily="18" charset="0"/>
              </a:rPr>
              <a:t>For the case in Example-1, compute the incident energy at 18 in. (457.2 mm) away from the arcing point. Assume that the protection device clears the arc in 50 ms and the MCC system is ungrounded.</a:t>
            </a:r>
          </a:p>
          <a:p>
            <a:pPr marL="457200" indent="-457200" algn="just">
              <a:buNone/>
            </a:pPr>
            <a:r>
              <a:rPr lang="en-IN" sz="2800" dirty="0" smtClean="0">
                <a:latin typeface="Bookman Old Style" pitchFamily="18" charset="0"/>
              </a:rPr>
              <a:t>Hint: Find En and then E</a:t>
            </a:r>
          </a:p>
          <a:p>
            <a:endParaRPr lang="en-IN" sz="2800" dirty="0">
              <a:latin typeface="Bookman Old Style"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1">
            <a:schemeClr val="accent3"/>
          </a:lnRef>
          <a:fillRef idx="2">
            <a:schemeClr val="accent3"/>
          </a:fillRef>
          <a:effectRef idx="1">
            <a:schemeClr val="accent3"/>
          </a:effectRef>
          <a:fontRef idx="minor">
            <a:schemeClr val="dk1"/>
          </a:fontRef>
        </p:style>
        <p:txBody>
          <a:bodyPr>
            <a:noAutofit/>
          </a:bodyPr>
          <a:lstStyle/>
          <a:p>
            <a:r>
              <a:rPr lang="en-IN" sz="2400" b="1" dirty="0" smtClean="0">
                <a:latin typeface="Bookman Old Style" pitchFamily="18" charset="0"/>
              </a:rPr>
              <a:t>Calculation of Arc Flash Protection Boundary</a:t>
            </a:r>
            <a:endParaRPr lang="en-IN" sz="2400" dirty="0">
              <a:latin typeface="Bookman Old Style" pitchFamily="18" charset="0"/>
            </a:endParaRPr>
          </a:p>
        </p:txBody>
      </p:sp>
      <p:graphicFrame>
        <p:nvGraphicFramePr>
          <p:cNvPr id="4" name="Object 3"/>
          <p:cNvGraphicFramePr>
            <a:graphicFrameLocks noChangeAspect="1"/>
          </p:cNvGraphicFramePr>
          <p:nvPr/>
        </p:nvGraphicFramePr>
        <p:xfrm>
          <a:off x="1500166" y="1428736"/>
          <a:ext cx="6072230" cy="1500198"/>
        </p:xfrm>
        <a:graphic>
          <a:graphicData uri="http://schemas.openxmlformats.org/presentationml/2006/ole">
            <p:oleObj spid="_x0000_s192514" name="Equation" r:id="rId3" imgW="2463480" imgH="711000" progId="Equation.3">
              <p:embed/>
            </p:oleObj>
          </a:graphicData>
        </a:graphic>
      </p:graphicFrame>
      <p:graphicFrame>
        <p:nvGraphicFramePr>
          <p:cNvPr id="5" name="Object 4"/>
          <p:cNvGraphicFramePr>
            <a:graphicFrameLocks noChangeAspect="1"/>
          </p:cNvGraphicFramePr>
          <p:nvPr/>
        </p:nvGraphicFramePr>
        <p:xfrm>
          <a:off x="428596" y="4786322"/>
          <a:ext cx="5643602" cy="1071570"/>
        </p:xfrm>
        <a:graphic>
          <a:graphicData uri="http://schemas.openxmlformats.org/presentationml/2006/ole">
            <p:oleObj spid="_x0000_s192515" name="Equation" r:id="rId4" imgW="2019240" imgH="406080" progId="Equation.3">
              <p:embed/>
            </p:oleObj>
          </a:graphicData>
        </a:graphic>
      </p:graphicFrame>
      <p:sp>
        <p:nvSpPr>
          <p:cNvPr id="8" name="Explosion 1 7"/>
          <p:cNvSpPr/>
          <p:nvPr/>
        </p:nvSpPr>
        <p:spPr>
          <a:xfrm>
            <a:off x="6643702" y="2857496"/>
            <a:ext cx="2214578" cy="214314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000" b="1" dirty="0" smtClean="0">
                <a:latin typeface="Bookman Old Style" pitchFamily="18" charset="0"/>
              </a:rPr>
              <a:t>Below 15 </a:t>
            </a:r>
            <a:r>
              <a:rPr lang="en-IN" sz="2000" b="1" dirty="0" smtClean="0">
                <a:latin typeface="Bookman Old Style" pitchFamily="18" charset="0"/>
              </a:rPr>
              <a:t>kV</a:t>
            </a:r>
            <a:endParaRPr lang="en-IN" sz="2000" b="1" dirty="0" smtClean="0">
              <a:latin typeface="Bookman Old Style" pitchFamily="18" charset="0"/>
            </a:endParaRPr>
          </a:p>
        </p:txBody>
      </p:sp>
      <p:sp>
        <p:nvSpPr>
          <p:cNvPr id="9" name="Oval Callout 8"/>
          <p:cNvSpPr/>
          <p:nvPr/>
        </p:nvSpPr>
        <p:spPr>
          <a:xfrm>
            <a:off x="2357422" y="3571876"/>
            <a:ext cx="3071834" cy="85725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800" b="1" dirty="0" smtClean="0">
                <a:latin typeface="Bookman Old Style" pitchFamily="18" charset="0"/>
              </a:rPr>
              <a:t>Above 15 </a:t>
            </a:r>
            <a:r>
              <a:rPr lang="en-IN" sz="2800" b="1" dirty="0" smtClean="0">
                <a:latin typeface="Bookman Old Style" pitchFamily="18" charset="0"/>
              </a:rPr>
              <a:t>kV</a:t>
            </a:r>
            <a:endParaRPr lang="en-IN" sz="2800" b="1" dirty="0" smtClean="0">
              <a:latin typeface="Bookman Old Style"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smtClean="0"/>
              <a:t>SAFETY PROCEDURES</a:t>
            </a:r>
            <a:endParaRPr lang="en-IN" dirty="0"/>
          </a:p>
        </p:txBody>
      </p:sp>
      <p:sp>
        <p:nvSpPr>
          <p:cNvPr id="3" name="Content Placeholder 2"/>
          <p:cNvSpPr>
            <a:spLocks noGrp="1"/>
          </p:cNvSpPr>
          <p:nvPr>
            <p:ph idx="1"/>
          </p:nvPr>
        </p:nvSpPr>
        <p:spPr/>
        <p:txBody>
          <a:bodyPr/>
          <a:lstStyle/>
          <a:p>
            <a:r>
              <a:rPr lang="en-IN" b="1" i="1" dirty="0" smtClean="0"/>
              <a:t>Crossing the Limited Approach Boundary</a:t>
            </a:r>
          </a:p>
          <a:p>
            <a:r>
              <a:rPr lang="en-IN" dirty="0" smtClean="0"/>
              <a:t>Qualified workers may cross the limited approach boundary if they are qualified to perform the work.</a:t>
            </a: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rgbClr val="92D050"/>
          </a:solidFill>
        </p:spPr>
        <p:style>
          <a:lnRef idx="2">
            <a:schemeClr val="accent2"/>
          </a:lnRef>
          <a:fillRef idx="1">
            <a:schemeClr val="lt1"/>
          </a:fillRef>
          <a:effectRef idx="0">
            <a:schemeClr val="accent2"/>
          </a:effectRef>
          <a:fontRef idx="minor">
            <a:schemeClr val="dk1"/>
          </a:fontRef>
        </p:style>
        <p:txBody>
          <a:bodyPr>
            <a:noAutofit/>
          </a:bodyPr>
          <a:lstStyle/>
          <a:p>
            <a:r>
              <a:rPr lang="en-IN" sz="2400" b="1" i="1" dirty="0" smtClean="0">
                <a:latin typeface="Bookman Old Style" pitchFamily="18" charset="0"/>
              </a:rPr>
              <a:t>Requirements for Crossing the Restricted Approach Boundary</a:t>
            </a:r>
            <a:endParaRPr lang="en-IN" sz="2400" dirty="0">
              <a:latin typeface="Bookman Old Style" pitchFamily="18" charset="0"/>
            </a:endParaRPr>
          </a:p>
        </p:txBody>
      </p:sp>
      <p:sp>
        <p:nvSpPr>
          <p:cNvPr id="3" name="Content Placeholder 2"/>
          <p:cNvSpPr>
            <a:spLocks noGrp="1"/>
          </p:cNvSpPr>
          <p:nvPr>
            <p:ph idx="1"/>
          </p:nvPr>
        </p:nvSpPr>
        <p:spPr>
          <a:xfrm>
            <a:off x="457200" y="1600200"/>
            <a:ext cx="8229600" cy="4829196"/>
          </a:xfr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r>
              <a:rPr lang="en-IN" sz="2200" dirty="0" smtClean="0">
                <a:latin typeface="Bookman Old Style" pitchFamily="18" charset="0"/>
              </a:rPr>
              <a:t>The worker must be qualified to do the work.</a:t>
            </a:r>
          </a:p>
          <a:p>
            <a:pPr algn="just"/>
            <a:r>
              <a:rPr lang="en-IN" sz="2200" dirty="0" smtClean="0">
                <a:latin typeface="Bookman Old Style" pitchFamily="18" charset="0"/>
              </a:rPr>
              <a:t>There must be a plan in place that is documented and approved by the employer.</a:t>
            </a:r>
          </a:p>
          <a:p>
            <a:pPr algn="just"/>
            <a:r>
              <a:rPr lang="en-IN" sz="2200" dirty="0" smtClean="0">
                <a:latin typeface="Bookman Old Style" pitchFamily="18" charset="0"/>
              </a:rPr>
              <a:t>The worker must be certain that no part of the body crosses the prohibited approach boundary.</a:t>
            </a:r>
          </a:p>
          <a:p>
            <a:pPr algn="just"/>
            <a:r>
              <a:rPr lang="en-IN" sz="2200" dirty="0" smtClean="0">
                <a:latin typeface="Bookman Old Style" pitchFamily="18" charset="0"/>
              </a:rPr>
              <a:t>The worker must work to minimize the risk that may be caused by inadvertent movement by keeping as much of the body out of the restricted space as possible. </a:t>
            </a:r>
          </a:p>
          <a:p>
            <a:pPr algn="just"/>
            <a:r>
              <a:rPr lang="en-IN" sz="2200" dirty="0" smtClean="0">
                <a:latin typeface="Bookman Old Style" pitchFamily="18" charset="0"/>
              </a:rPr>
              <a:t>Allow only protected body parts to enter the restricted space as necessary to complete the work.</a:t>
            </a:r>
          </a:p>
          <a:p>
            <a:pPr algn="just"/>
            <a:r>
              <a:rPr lang="en-IN" sz="2200" dirty="0" smtClean="0">
                <a:latin typeface="Bookman Old Style" pitchFamily="18" charset="0"/>
              </a:rPr>
              <a:t>Personal protective equipment must be used appropriate for the hazards of the exposed energized conductor.</a:t>
            </a:r>
            <a:endParaRPr lang="en-IN" sz="2200" dirty="0">
              <a:latin typeface="Bookman Old Style"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IN" sz="2400" b="1" i="1" dirty="0" smtClean="0">
                <a:latin typeface="Bookman Old Style" pitchFamily="18" charset="0"/>
              </a:rPr>
              <a:t>Requirements for Crossing the Prohibited Approach Boundary</a:t>
            </a:r>
            <a:endParaRPr lang="en-IN" sz="2400" dirty="0">
              <a:latin typeface="Bookman Old Style" pitchFamily="18" charset="0"/>
            </a:endParaRPr>
          </a:p>
        </p:txBody>
      </p:sp>
      <p:sp>
        <p:nvSpPr>
          <p:cNvPr id="3" name="Content Placeholder 2"/>
          <p:cNvSpPr>
            <a:spLocks noGrp="1"/>
          </p:cNvSpPr>
          <p:nvPr>
            <p:ph idx="1"/>
          </p:nvPr>
        </p:nvSpPr>
        <p:spPr>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just"/>
            <a:r>
              <a:rPr lang="en-IN" sz="2400" dirty="0" smtClean="0">
                <a:latin typeface="Bookman Old Style" pitchFamily="18" charset="0"/>
              </a:rPr>
              <a:t>The worker must have specified training required to work on energized conductors or circuit parts.</a:t>
            </a:r>
          </a:p>
          <a:p>
            <a:pPr algn="just"/>
            <a:r>
              <a:rPr lang="en-IN" sz="2400" dirty="0" smtClean="0">
                <a:latin typeface="Bookman Old Style" pitchFamily="18" charset="0"/>
              </a:rPr>
              <a:t>There must be a plan in place that is documented and approved by the employer.</a:t>
            </a:r>
          </a:p>
          <a:p>
            <a:pPr algn="just"/>
            <a:r>
              <a:rPr lang="en-IN" sz="2400" dirty="0" smtClean="0">
                <a:latin typeface="Bookman Old Style" pitchFamily="18" charset="0"/>
              </a:rPr>
              <a:t>A complete risk analysis must be performed.</a:t>
            </a:r>
          </a:p>
          <a:p>
            <a:pPr algn="just"/>
            <a:r>
              <a:rPr lang="en-IN" sz="2400" dirty="0" smtClean="0">
                <a:latin typeface="Bookman Old Style" pitchFamily="18" charset="0"/>
              </a:rPr>
              <a:t>Authorized management must review and approve the plan and the risk analysis.</a:t>
            </a:r>
          </a:p>
          <a:p>
            <a:pPr algn="just"/>
            <a:r>
              <a:rPr lang="en-IN" sz="2400" dirty="0" smtClean="0">
                <a:latin typeface="Bookman Old Style" pitchFamily="18" charset="0"/>
              </a:rPr>
              <a:t>Personal protective equipment must be used appropriate for the hazards of the exposed energized conductor.</a:t>
            </a:r>
            <a:endParaRPr lang="en-IN" sz="2400" dirty="0">
              <a:latin typeface="Bookman Old Style"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IN" sz="2400" b="1" dirty="0" smtClean="0">
                <a:latin typeface="Bookman Old Style" pitchFamily="18" charset="0"/>
              </a:rPr>
              <a:t>Typical Situations That May Allow Reclosing of a Protective Device That Has Operated</a:t>
            </a:r>
            <a:endParaRPr lang="en-IN" sz="2400" b="1" dirty="0">
              <a:latin typeface="Bookman Old Style" pitchFamily="18" charset="0"/>
            </a:endParaRPr>
          </a:p>
        </p:txBody>
      </p:sp>
      <p:sp>
        <p:nvSpPr>
          <p:cNvPr id="3" name="Content Placeholder 2"/>
          <p:cNvSpPr>
            <a:spLocks noGrp="1"/>
          </p:cNvSpPr>
          <p:nvPr>
            <p:ph idx="1"/>
          </p:nvPr>
        </p:nvSpPr>
        <p:spPr>
          <a:xfrm>
            <a:off x="457200" y="1428736"/>
            <a:ext cx="8229600" cy="5214974"/>
          </a:xfr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r>
              <a:rPr lang="en-IN" sz="2400" dirty="0" smtClean="0">
                <a:latin typeface="Bookman Old Style" pitchFamily="18" charset="0"/>
              </a:rPr>
              <a:t>The faulted section of the system is found and repaired.</a:t>
            </a:r>
          </a:p>
          <a:p>
            <a:pPr algn="just"/>
            <a:r>
              <a:rPr lang="en-IN" sz="2400" dirty="0" smtClean="0">
                <a:latin typeface="Bookman Old Style" pitchFamily="18" charset="0"/>
              </a:rPr>
              <a:t>The nature of the protective device makes it clear that no hazard is present. For example, if the device that operated is an overload type of device, it may be safe to reclose.</a:t>
            </a:r>
          </a:p>
          <a:p>
            <a:pPr algn="just"/>
            <a:r>
              <a:rPr lang="en-IN" sz="2400" dirty="0" smtClean="0">
                <a:latin typeface="Bookman Old Style" pitchFamily="18" charset="0"/>
              </a:rPr>
              <a:t>The reclosing operation can be made in such a way that the workers are not exposed to additional hazard. </a:t>
            </a:r>
          </a:p>
          <a:p>
            <a:pPr algn="just"/>
            <a:r>
              <a:rPr lang="en-IN" sz="2400" dirty="0" smtClean="0">
                <a:latin typeface="Bookman Old Style" pitchFamily="18" charset="0"/>
              </a:rPr>
              <a:t>For example, if the reclosing operation can be made by remote control, and if all personnel are kept away from all parts of the circuit, it may be reclosed.</a:t>
            </a:r>
            <a:endParaRPr lang="en-IN" sz="2400" dirty="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229600" cy="868346"/>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IN" sz="2700" b="1" dirty="0" smtClean="0">
                <a:latin typeface="Bookman Old Style" pitchFamily="18" charset="0"/>
              </a:rPr>
              <a:t>The severity of the induced voltage depends</a:t>
            </a:r>
            <a:endParaRPr lang="en-IN" sz="2700" b="1" dirty="0">
              <a:latin typeface="Bookman Old Style" pitchFamily="18" charset="0"/>
            </a:endParaRPr>
          </a:p>
        </p:txBody>
      </p:sp>
      <p:sp>
        <p:nvSpPr>
          <p:cNvPr id="3" name="Content Placeholder 2"/>
          <p:cNvSpPr>
            <a:spLocks noGrp="1"/>
          </p:cNvSpPr>
          <p:nvPr>
            <p:ph idx="1"/>
          </p:nvPr>
        </p:nvSpPr>
        <p:spPr>
          <a:xfrm>
            <a:off x="285720" y="1142984"/>
            <a:ext cx="8229600" cy="5429288"/>
          </a:xfr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oAutofit/>
          </a:bodyPr>
          <a:lstStyle/>
          <a:p>
            <a:r>
              <a:rPr lang="en-IN" sz="2800" dirty="0" smtClean="0">
                <a:latin typeface="Bookman Old Style" pitchFamily="18" charset="0"/>
              </a:rPr>
              <a:t>Voltage and current of the energized line</a:t>
            </a:r>
          </a:p>
          <a:p>
            <a:r>
              <a:rPr lang="en-IN" sz="2800" dirty="0" smtClean="0">
                <a:latin typeface="Bookman Old Style" pitchFamily="18" charset="0"/>
              </a:rPr>
              <a:t>Proximity of the two lines</a:t>
            </a:r>
          </a:p>
          <a:p>
            <a:r>
              <a:rPr lang="en-IN" sz="2800" dirty="0" smtClean="0">
                <a:latin typeface="Bookman Old Style" pitchFamily="18" charset="0"/>
              </a:rPr>
              <a:t>Length by which the two lines run adjacent to each other</a:t>
            </a:r>
          </a:p>
          <a:p>
            <a:r>
              <a:rPr lang="en-IN" sz="2800" dirty="0" smtClean="0">
                <a:latin typeface="Bookman Old Style" pitchFamily="18" charset="0"/>
              </a:rPr>
              <a:t>Fault-current on adjacent lines</a:t>
            </a:r>
          </a:p>
          <a:p>
            <a:r>
              <a:rPr lang="en-IN" sz="2800" dirty="0" smtClean="0">
                <a:latin typeface="Bookman Old Style" pitchFamily="18" charset="0"/>
              </a:rPr>
              <a:t>Besides induced voltage, the de-energized lines could become energized due to other events such as</a:t>
            </a:r>
          </a:p>
          <a:p>
            <a:r>
              <a:rPr lang="en-IN" sz="2800" dirty="0" smtClean="0">
                <a:latin typeface="Bookman Old Style" pitchFamily="18" charset="0"/>
              </a:rPr>
              <a:t>Lightning strikes</a:t>
            </a:r>
          </a:p>
          <a:p>
            <a:r>
              <a:rPr lang="en-IN" sz="2800" dirty="0" smtClean="0">
                <a:latin typeface="Bookman Old Style" pitchFamily="18" charset="0"/>
              </a:rPr>
              <a:t>Switching equipment malfunction</a:t>
            </a:r>
          </a:p>
          <a:p>
            <a:r>
              <a:rPr lang="en-IN" sz="2800" dirty="0" smtClean="0">
                <a:latin typeface="Bookman Old Style" pitchFamily="18" charset="0"/>
              </a:rPr>
              <a:t>Human error</a:t>
            </a:r>
            <a:endParaRPr lang="en-IN" sz="2800" dirty="0">
              <a:latin typeface="Bookman Old Style"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654032"/>
          </a:xfr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2400" b="1" dirty="0" smtClean="0">
                <a:latin typeface="Bookman Old Style" pitchFamily="18" charset="0"/>
              </a:rPr>
              <a:t>The One-Minute Safety Audit</a:t>
            </a:r>
            <a:endParaRPr lang="en-IN" sz="2400" b="1" dirty="0">
              <a:latin typeface="Bookman Old Style" pitchFamily="18" charset="0"/>
            </a:endParaRPr>
          </a:p>
        </p:txBody>
      </p:sp>
      <p:sp>
        <p:nvSpPr>
          <p:cNvPr id="3" name="Content Placeholder 2"/>
          <p:cNvSpPr>
            <a:spLocks noGrp="1"/>
          </p:cNvSpPr>
          <p:nvPr>
            <p:ph idx="1"/>
          </p:nvPr>
        </p:nvSpPr>
        <p:spPr>
          <a:xfrm>
            <a:off x="457200" y="928670"/>
            <a:ext cx="8229600" cy="5715040"/>
          </a:xfr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n-IN" sz="2000" dirty="0" smtClean="0">
                <a:latin typeface="Bookman Old Style" pitchFamily="18" charset="0"/>
              </a:rPr>
              <a:t>Notify responsible personnel of your presence in the area.</a:t>
            </a:r>
          </a:p>
          <a:p>
            <a:pPr algn="just"/>
            <a:r>
              <a:rPr lang="en-IN" sz="2000" dirty="0" smtClean="0">
                <a:latin typeface="Bookman Old Style" pitchFamily="18" charset="0"/>
              </a:rPr>
              <a:t>Listen for any abnormally loud or unusual noises. Sniff for unusual </a:t>
            </a:r>
            <a:r>
              <a:rPr lang="en-IN" sz="2000" dirty="0" err="1" smtClean="0">
                <a:latin typeface="Bookman Old Style" pitchFamily="18" charset="0"/>
              </a:rPr>
              <a:t>odors</a:t>
            </a:r>
            <a:r>
              <a:rPr lang="en-IN" sz="2000" dirty="0" smtClean="0">
                <a:latin typeface="Bookman Old Style" pitchFamily="18" charset="0"/>
              </a:rPr>
              <a:t>.</a:t>
            </a:r>
          </a:p>
          <a:p>
            <a:pPr algn="just"/>
            <a:r>
              <a:rPr lang="en-IN" sz="2000" dirty="0" smtClean="0">
                <a:latin typeface="Bookman Old Style" pitchFamily="18" charset="0"/>
              </a:rPr>
              <a:t>Locate all emergency exits. Locate all fire alarms and telephones.</a:t>
            </a:r>
          </a:p>
          <a:p>
            <a:pPr algn="just"/>
            <a:r>
              <a:rPr lang="en-IN" sz="2000" dirty="0" smtClean="0">
                <a:latin typeface="Bookman Old Style" pitchFamily="18" charset="0"/>
              </a:rPr>
              <a:t>Inspect all transformer liquid level, temperature, and pressure gauges to make certain that they are within acceptable limits.</a:t>
            </a:r>
          </a:p>
          <a:p>
            <a:pPr algn="just"/>
            <a:r>
              <a:rPr lang="en-IN" sz="2000" dirty="0" smtClean="0">
                <a:latin typeface="Bookman Old Style" pitchFamily="18" charset="0"/>
              </a:rPr>
              <a:t>Locate the station one-line diagram and make certain that it is legible and correct.</a:t>
            </a:r>
          </a:p>
          <a:p>
            <a:pPr algn="just"/>
            <a:r>
              <a:rPr lang="en-IN" sz="2000" dirty="0" smtClean="0">
                <a:latin typeface="Bookman Old Style" pitchFamily="18" charset="0"/>
              </a:rPr>
              <a:t>Make certain that the room is neat and tidy. Generally, electrical facilities should not be used for the storage of equipment.</a:t>
            </a:r>
          </a:p>
          <a:p>
            <a:pPr algn="just"/>
            <a:r>
              <a:rPr lang="en-IN" sz="2000" dirty="0" smtClean="0">
                <a:latin typeface="Bookman Old Style" pitchFamily="18" charset="0"/>
              </a:rPr>
              <a:t>Be certain that all required safety equipment is readily available and easily reached.</a:t>
            </a:r>
          </a:p>
          <a:p>
            <a:pPr algn="just"/>
            <a:r>
              <a:rPr lang="en-IN" sz="2000" dirty="0" smtClean="0">
                <a:latin typeface="Bookman Old Style" pitchFamily="18" charset="0"/>
              </a:rPr>
              <a:t>Check to see that all protective relay and other operational flags are properly reset.</a:t>
            </a:r>
            <a:endParaRPr lang="en-IN" sz="2000" dirty="0">
              <a:latin typeface="Bookman Old Style"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dirty="0" smtClean="0">
                <a:latin typeface="Bookman Old Style" pitchFamily="18" charset="0"/>
              </a:rPr>
              <a:t>Power Systems Safety Audit</a:t>
            </a:r>
            <a:endParaRPr lang="en-IN" sz="3000" b="1" dirty="0">
              <a:latin typeface="Bookman Old Style" pitchFamily="18" charset="0"/>
            </a:endParaRPr>
          </a:p>
        </p:txBody>
      </p:sp>
      <p:sp>
        <p:nvSpPr>
          <p:cNvPr id="3" name="Content Placeholder 2"/>
          <p:cNvSpPr>
            <a:spLocks noGrp="1"/>
          </p:cNvSpPr>
          <p:nvPr>
            <p:ph idx="1"/>
          </p:nvPr>
        </p:nvSpPr>
        <p:spPr>
          <a:xfrm>
            <a:off x="457200" y="1142984"/>
            <a:ext cx="8229600" cy="4983179"/>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2800" dirty="0" smtClean="0">
                <a:latin typeface="Bookman Old Style" pitchFamily="18" charset="0"/>
              </a:rPr>
              <a:t>An operating one-line diagram</a:t>
            </a:r>
          </a:p>
          <a:p>
            <a:r>
              <a:rPr lang="en-IN" sz="2800" dirty="0" smtClean="0">
                <a:latin typeface="Bookman Old Style" pitchFamily="18" charset="0"/>
              </a:rPr>
              <a:t>Trained people operating and maintaining the power system.</a:t>
            </a:r>
          </a:p>
          <a:p>
            <a:r>
              <a:rPr lang="en-IN" sz="2800" dirty="0" smtClean="0">
                <a:latin typeface="Bookman Old Style" pitchFamily="18" charset="0"/>
              </a:rPr>
              <a:t>De-energized work procedures</a:t>
            </a:r>
          </a:p>
          <a:p>
            <a:r>
              <a:rPr lang="en-IN" sz="2800" dirty="0" smtClean="0">
                <a:latin typeface="Bookman Old Style" pitchFamily="18" charset="0"/>
              </a:rPr>
              <a:t>Energized work procedures.</a:t>
            </a:r>
          </a:p>
          <a:p>
            <a:r>
              <a:rPr lang="en-IN" sz="2800" dirty="0" smtClean="0">
                <a:latin typeface="Bookman Old Style" pitchFamily="18" charset="0"/>
              </a:rPr>
              <a:t>Grounding</a:t>
            </a:r>
          </a:p>
          <a:p>
            <a:r>
              <a:rPr lang="en-IN" sz="2800" dirty="0" smtClean="0">
                <a:latin typeface="Bookman Old Style" pitchFamily="18" charset="0"/>
              </a:rPr>
              <a:t>Corrosion</a:t>
            </a:r>
          </a:p>
          <a:p>
            <a:r>
              <a:rPr lang="en-IN" sz="2800" dirty="0" smtClean="0">
                <a:latin typeface="Bookman Old Style" pitchFamily="18" charset="0"/>
              </a:rPr>
              <a:t>Maintenance practices</a:t>
            </a:r>
          </a:p>
          <a:p>
            <a:r>
              <a:rPr lang="en-IN" sz="2800" dirty="0" smtClean="0">
                <a:latin typeface="Bookman Old Style" pitchFamily="18" charset="0"/>
              </a:rPr>
              <a:t>Switching procedures</a:t>
            </a:r>
            <a:endParaRPr lang="en-IN" sz="2800" dirty="0">
              <a:latin typeface="Bookman Old Style"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a:solidFill>
            <a:srgbClr val="FFC0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IN" b="1" dirty="0" smtClean="0"/>
              <a:t>Safety audit checklist</a:t>
            </a:r>
            <a:endParaRPr lang="en-IN" dirty="0"/>
          </a:p>
        </p:txBody>
      </p:sp>
      <p:sp>
        <p:nvSpPr>
          <p:cNvPr id="3" name="Content Placeholder 2"/>
          <p:cNvSpPr>
            <a:spLocks noGrp="1"/>
          </p:cNvSpPr>
          <p:nvPr>
            <p:ph idx="1"/>
          </p:nvPr>
        </p:nvSpPr>
        <p:spPr>
          <a:xfrm>
            <a:off x="457200" y="1214422"/>
            <a:ext cx="8229600" cy="4911741"/>
          </a:xfr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n-IN" sz="2200" dirty="0" smtClean="0">
                <a:latin typeface="Bookman Old Style" pitchFamily="18" charset="0"/>
              </a:rPr>
              <a:t>One-line diagram exists. 	Yes _____ No _____</a:t>
            </a:r>
          </a:p>
          <a:p>
            <a:pPr algn="just"/>
            <a:r>
              <a:rPr lang="en-IN" sz="2200" dirty="0" smtClean="0">
                <a:latin typeface="Bookman Old Style" pitchFamily="18" charset="0"/>
              </a:rPr>
              <a:t>One-line diagram is legible. 	Yes _____ No _____</a:t>
            </a:r>
          </a:p>
          <a:p>
            <a:pPr algn="just"/>
            <a:r>
              <a:rPr lang="en-IN" sz="2200" dirty="0" smtClean="0">
                <a:latin typeface="Bookman Old Style" pitchFamily="18" charset="0"/>
              </a:rPr>
              <a:t>One-line diagram is correct. 	Yes _____ No _____</a:t>
            </a:r>
          </a:p>
          <a:p>
            <a:pPr algn="just"/>
            <a:r>
              <a:rPr lang="en-IN" sz="2200" dirty="0" smtClean="0">
                <a:latin typeface="Bookman Old Style" pitchFamily="18" charset="0"/>
              </a:rPr>
              <a:t>All persons who operate the power system have easy access to the current one-line diagram. 	</a:t>
            </a:r>
          </a:p>
          <a:p>
            <a:pPr algn="just">
              <a:buNone/>
            </a:pPr>
            <a:r>
              <a:rPr lang="en-IN" sz="2200" dirty="0" smtClean="0">
                <a:latin typeface="Bookman Old Style" pitchFamily="18" charset="0"/>
              </a:rPr>
              <a:t>						Yes _____ No _____</a:t>
            </a:r>
          </a:p>
          <a:p>
            <a:pPr algn="just"/>
            <a:r>
              <a:rPr lang="en-IN" sz="2200" dirty="0" smtClean="0">
                <a:latin typeface="Bookman Old Style" pitchFamily="18" charset="0"/>
              </a:rPr>
              <a:t>Equipment is </a:t>
            </a:r>
            <a:r>
              <a:rPr lang="en-IN" sz="2200" dirty="0" err="1" smtClean="0">
                <a:latin typeface="Bookman Old Style" pitchFamily="18" charset="0"/>
              </a:rPr>
              <a:t>labeled</a:t>
            </a:r>
            <a:r>
              <a:rPr lang="en-IN" sz="2200" dirty="0" smtClean="0">
                <a:latin typeface="Bookman Old Style" pitchFamily="18" charset="0"/>
              </a:rPr>
              <a:t> correctly, legibly, and in accordance with the  one-line diagram. </a:t>
            </a:r>
          </a:p>
          <a:p>
            <a:pPr algn="just">
              <a:buNone/>
            </a:pPr>
            <a:r>
              <a:rPr lang="en-IN" sz="2200" dirty="0" smtClean="0">
                <a:latin typeface="Bookman Old Style" pitchFamily="18" charset="0"/>
              </a:rPr>
              <a:t>						Yes _____ No _____</a:t>
            </a:r>
          </a:p>
          <a:p>
            <a:pPr algn="just"/>
            <a:r>
              <a:rPr lang="en-IN" sz="2200" dirty="0" smtClean="0">
                <a:latin typeface="Bookman Old Style" pitchFamily="18" charset="0"/>
              </a:rPr>
              <a:t>Persons who operate/maintain electrical equipment are trained for the voltage-class equipment they operate/maintain.		Yes _____ No _____</a:t>
            </a:r>
            <a:endParaRPr lang="en-IN" sz="2200" dirty="0">
              <a:latin typeface="Bookman Old Style"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oAutofit/>
          </a:bodyPr>
          <a:lstStyle/>
          <a:p>
            <a:r>
              <a:rPr lang="en-IN" sz="2200" dirty="0" smtClean="0">
                <a:latin typeface="Bookman Old Style" pitchFamily="18" charset="0"/>
              </a:rPr>
              <a:t>De-energized procedures and equipment exist and are used. 				Yes _____ No _____</a:t>
            </a:r>
          </a:p>
          <a:p>
            <a:r>
              <a:rPr lang="en-IN" sz="2200" dirty="0" smtClean="0">
                <a:latin typeface="Bookman Old Style" pitchFamily="18" charset="0"/>
              </a:rPr>
              <a:t>Energized work procedures exist and are followed. </a:t>
            </a:r>
          </a:p>
          <a:p>
            <a:pPr>
              <a:buNone/>
            </a:pPr>
            <a:r>
              <a:rPr lang="en-IN" sz="2200" dirty="0" smtClean="0">
                <a:latin typeface="Bookman Old Style" pitchFamily="18" charset="0"/>
              </a:rPr>
              <a:t>						Yes _____ No _____</a:t>
            </a:r>
          </a:p>
          <a:p>
            <a:r>
              <a:rPr lang="en-IN" sz="2200" dirty="0" smtClean="0">
                <a:latin typeface="Bookman Old Style" pitchFamily="18" charset="0"/>
              </a:rPr>
              <a:t>Equipment is grounded. 	Yes _____ No _____</a:t>
            </a:r>
          </a:p>
          <a:p>
            <a:r>
              <a:rPr lang="en-IN" sz="2200" dirty="0" smtClean="0">
                <a:latin typeface="Bookman Old Style" pitchFamily="18" charset="0"/>
              </a:rPr>
              <a:t>Ground system is tested periodically. Yes _____ No _____</a:t>
            </a:r>
          </a:p>
          <a:p>
            <a:r>
              <a:rPr lang="en-IN" sz="2200" dirty="0" smtClean="0">
                <a:latin typeface="Bookman Old Style" pitchFamily="18" charset="0"/>
              </a:rPr>
              <a:t>Electrical equipment is free from corrosion. </a:t>
            </a:r>
          </a:p>
          <a:p>
            <a:pPr>
              <a:buNone/>
            </a:pPr>
            <a:r>
              <a:rPr lang="en-IN" sz="2200" dirty="0" smtClean="0">
                <a:latin typeface="Bookman Old Style" pitchFamily="18" charset="0"/>
              </a:rPr>
              <a:t>						Yes _____ No _____</a:t>
            </a:r>
          </a:p>
          <a:p>
            <a:r>
              <a:rPr lang="en-IN" sz="2200" dirty="0" smtClean="0">
                <a:latin typeface="Bookman Old Style" pitchFamily="18" charset="0"/>
              </a:rPr>
              <a:t>Proper maintenance practices are followed, especially for fault protection equipment.	Yes _____ No _____</a:t>
            </a:r>
            <a:endParaRPr lang="en-IN" sz="2200" dirty="0">
              <a:latin typeface="Bookman Old Style" pitchFamily="18" charset="0"/>
            </a:endParaRPr>
          </a:p>
        </p:txBody>
      </p:sp>
      <p:sp>
        <p:nvSpPr>
          <p:cNvPr id="4" name="Title 1"/>
          <p:cNvSpPr>
            <a:spLocks noGrp="1"/>
          </p:cNvSpPr>
          <p:nvPr>
            <p:ph type="title"/>
          </p:nvPr>
        </p:nvSpPr>
        <p:spPr>
          <a:xfrm>
            <a:off x="457200" y="274638"/>
            <a:ext cx="8229600" cy="582594"/>
          </a:xfrm>
          <a:solidFill>
            <a:srgbClr val="FFC0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IN" b="1" dirty="0" smtClean="0"/>
              <a:t>Safety audit checklist</a:t>
            </a: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just"/>
            <a:r>
              <a:rPr lang="en-IN" sz="2200" dirty="0" smtClean="0">
                <a:latin typeface="Bookman Old Style" pitchFamily="18" charset="0"/>
              </a:rPr>
              <a:t>Recent (less than five years old) relay/fuse coordination study exists, and relays are calibrated to the setting recommended. 				Yes _____ No _____</a:t>
            </a:r>
          </a:p>
          <a:p>
            <a:pPr algn="just"/>
            <a:r>
              <a:rPr lang="en-IN" sz="2200" dirty="0" smtClean="0">
                <a:latin typeface="Bookman Old Style" pitchFamily="18" charset="0"/>
              </a:rPr>
              <a:t>Power system is resistance grounded. Yes _____ No _____</a:t>
            </a:r>
          </a:p>
          <a:p>
            <a:pPr algn="just"/>
            <a:r>
              <a:rPr lang="en-IN" sz="2200" dirty="0" smtClean="0">
                <a:latin typeface="Bookman Old Style" pitchFamily="18" charset="0"/>
              </a:rPr>
              <a:t>Written switching orders are used. 	Yes _____ No _____</a:t>
            </a:r>
            <a:endParaRPr lang="en-IN" sz="2200" dirty="0">
              <a:latin typeface="Bookman Old Style" pitchFamily="18" charset="0"/>
            </a:endParaRPr>
          </a:p>
        </p:txBody>
      </p:sp>
      <p:sp>
        <p:nvSpPr>
          <p:cNvPr id="4" name="Title 1"/>
          <p:cNvSpPr>
            <a:spLocks noGrp="1"/>
          </p:cNvSpPr>
          <p:nvPr>
            <p:ph type="title"/>
          </p:nvPr>
        </p:nvSpPr>
        <p:spPr>
          <a:xfrm>
            <a:off x="457200" y="274638"/>
            <a:ext cx="8229600" cy="582594"/>
          </a:xfrm>
          <a:solidFill>
            <a:srgbClr val="FFC0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IN" b="1" dirty="0" smtClean="0"/>
              <a:t>Safety audit checklist</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solidFill>
            <a:srgbClr val="FFC000"/>
          </a:solidFill>
        </p:spPr>
        <p:style>
          <a:lnRef idx="2">
            <a:schemeClr val="accent2"/>
          </a:lnRef>
          <a:fillRef idx="1">
            <a:schemeClr val="lt1"/>
          </a:fillRef>
          <a:effectRef idx="0">
            <a:schemeClr val="accent2"/>
          </a:effectRef>
          <a:fontRef idx="minor">
            <a:schemeClr val="dk1"/>
          </a:fontRef>
        </p:style>
        <p:txBody>
          <a:bodyPr>
            <a:normAutofit/>
          </a:bodyPr>
          <a:lstStyle/>
          <a:p>
            <a:r>
              <a:rPr lang="en-IN" sz="3000" b="1" dirty="0" smtClean="0">
                <a:latin typeface="Bookman Old Style" pitchFamily="18" charset="0"/>
              </a:rPr>
              <a:t>The six Steps safety methods</a:t>
            </a:r>
            <a:endParaRPr lang="en-IN" sz="3000" b="1" dirty="0"/>
          </a:p>
        </p:txBody>
      </p:sp>
      <p:sp>
        <p:nvSpPr>
          <p:cNvPr id="3" name="Content Placeholder 2"/>
          <p:cNvSpPr>
            <a:spLocks noGrp="1"/>
          </p:cNvSpPr>
          <p:nvPr>
            <p:ph idx="1"/>
          </p:nvPr>
        </p:nvSpPr>
        <p:spPr>
          <a:xfrm>
            <a:off x="457200" y="1142984"/>
            <a:ext cx="8229600" cy="4983179"/>
          </a:xfr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lstStyle/>
          <a:p>
            <a:r>
              <a:rPr lang="en-IN" dirty="0" smtClean="0"/>
              <a:t>Think—be aware.</a:t>
            </a:r>
          </a:p>
          <a:p>
            <a:r>
              <a:rPr lang="en-IN" dirty="0" smtClean="0"/>
              <a:t>Understand your procedures.</a:t>
            </a:r>
          </a:p>
          <a:p>
            <a:r>
              <a:rPr lang="en-IN" dirty="0" smtClean="0"/>
              <a:t>Follow your procedures.</a:t>
            </a:r>
          </a:p>
          <a:p>
            <a:r>
              <a:rPr lang="en-IN" dirty="0" smtClean="0"/>
              <a:t>Use appropriate safety equipment.</a:t>
            </a:r>
          </a:p>
          <a:p>
            <a:r>
              <a:rPr lang="en-IN" dirty="0" smtClean="0"/>
              <a:t>Ask if you are unsure, and do not assume.</a:t>
            </a:r>
          </a:p>
          <a:p>
            <a:r>
              <a:rPr lang="en-IN" dirty="0" smtClean="0"/>
              <a:t>Do not answer if you do not know.</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3000" b="1" dirty="0" smtClean="0">
                <a:latin typeface="Bookman Old Style" pitchFamily="18" charset="0"/>
              </a:rPr>
              <a:t>Think—Be Aware</a:t>
            </a:r>
            <a:endParaRPr lang="en-IN" sz="3000" dirty="0">
              <a:latin typeface="Bookman Old Style" pitchFamily="18" charset="0"/>
            </a:endParaRPr>
          </a:p>
        </p:txBody>
      </p:sp>
      <p:sp>
        <p:nvSpPr>
          <p:cNvPr id="3" name="Content Placeholder 2"/>
          <p:cNvSpPr>
            <a:spLocks noGrp="1"/>
          </p:cNvSpPr>
          <p:nvPr>
            <p:ph idx="1"/>
          </p:nvPr>
        </p:nvSpPr>
        <p:spPr>
          <a:xfrm>
            <a:off x="457200" y="1357298"/>
            <a:ext cx="8229600" cy="4768865"/>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just"/>
            <a:r>
              <a:rPr lang="en-IN" sz="2800" dirty="0" smtClean="0">
                <a:latin typeface="Bookman Old Style" pitchFamily="18" charset="0"/>
              </a:rPr>
              <a:t>Many accidents could have been prevented if the injured victim had concentrated on the safety aspects of the job. </a:t>
            </a:r>
          </a:p>
          <a:p>
            <a:pPr algn="just"/>
            <a:r>
              <a:rPr lang="en-IN" sz="2800" dirty="0" smtClean="0">
                <a:latin typeface="Bookman Old Style" pitchFamily="18" charset="0"/>
              </a:rPr>
              <a:t>Thinking about personal or job-related problems while working on or near energized conductors is a one-way ticket to an accident. </a:t>
            </a:r>
          </a:p>
          <a:p>
            <a:pPr algn="just"/>
            <a:r>
              <a:rPr lang="en-IN" sz="2800" dirty="0" smtClean="0">
                <a:latin typeface="Bookman Old Style" pitchFamily="18" charset="0"/>
              </a:rPr>
              <a:t>Always stay alert to the electrical hazards around the work area.</a:t>
            </a:r>
            <a:endParaRPr lang="en-IN" sz="2800"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IN" sz="3000" b="1" dirty="0" smtClean="0">
                <a:latin typeface="Bookman Old Style" pitchFamily="18" charset="0"/>
              </a:rPr>
              <a:t>Understand Your Procedures</a:t>
            </a:r>
            <a:endParaRPr lang="en-IN" sz="3000" dirty="0">
              <a:latin typeface="Bookman Old Style" pitchFamily="18" charset="0"/>
            </a:endParaRPr>
          </a:p>
        </p:txBody>
      </p:sp>
      <p:sp>
        <p:nvSpPr>
          <p:cNvPr id="3" name="Content Placeholder 2"/>
          <p:cNvSpPr>
            <a:spLocks noGrp="1"/>
          </p:cNvSpPr>
          <p:nvPr>
            <p:ph idx="1"/>
          </p:nvPr>
        </p:nvSpPr>
        <p:spPr>
          <a:xfrm>
            <a:off x="457200" y="1214422"/>
            <a:ext cx="8229600" cy="4911741"/>
          </a:xfrm>
          <a:solidFill>
            <a:schemeClr val="accent1">
              <a:lumMod val="40000"/>
              <a:lumOff val="60000"/>
            </a:schemeClr>
          </a:solidFill>
        </p:spPr>
        <p:txBody>
          <a:bodyPr>
            <a:normAutofit/>
          </a:bodyPr>
          <a:lstStyle/>
          <a:p>
            <a:pPr algn="just"/>
            <a:r>
              <a:rPr lang="en-IN" dirty="0" smtClean="0"/>
              <a:t>Every company has defined safety procedures that are to be followed. </a:t>
            </a:r>
          </a:p>
          <a:p>
            <a:pPr algn="just"/>
            <a:r>
              <a:rPr lang="en-IN" dirty="0" smtClean="0"/>
              <a:t>Workers should be thoroughly familiar with all the safety procedures that affect their jobs. Knowledge of the required steps and the reasons for those steps can save a life. </a:t>
            </a:r>
          </a:p>
          <a:p>
            <a:pPr algn="just"/>
            <a:r>
              <a:rPr lang="en-IN" dirty="0" smtClean="0"/>
              <a:t>All employees should go through extensive safety training.</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3474</Words>
  <Application>Microsoft Office PowerPoint</Application>
  <PresentationFormat>On-screen Show (4:3)</PresentationFormat>
  <Paragraphs>328</Paragraphs>
  <Slides>64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Office Theme</vt:lpstr>
      <vt:lpstr>Equation</vt:lpstr>
      <vt:lpstr>Microsoft Equation 3.0</vt:lpstr>
      <vt:lpstr>Electrical Safety</vt:lpstr>
      <vt:lpstr>UNIT-III: Safety Procedures and Methods</vt:lpstr>
      <vt:lpstr>Review-unit-I &amp;II</vt:lpstr>
      <vt:lpstr>Problems &amp; Overcome</vt:lpstr>
      <vt:lpstr>De-energized conductor</vt:lpstr>
      <vt:lpstr>The severity of the induced voltage depends</vt:lpstr>
      <vt:lpstr>The six Steps safety methods</vt:lpstr>
      <vt:lpstr>Think—Be Aware</vt:lpstr>
      <vt:lpstr>Understand Your Procedures</vt:lpstr>
      <vt:lpstr>Follow Your Procedures</vt:lpstr>
      <vt:lpstr>Use Appropriate Safety Equipment</vt:lpstr>
      <vt:lpstr>Ask If You Are Unsure, and Do Not Assume</vt:lpstr>
      <vt:lpstr>JOB BRIEFINGS</vt:lpstr>
      <vt:lpstr>Slide 14</vt:lpstr>
      <vt:lpstr>Slide 15</vt:lpstr>
      <vt:lpstr>Discuss Issues                      When?</vt:lpstr>
      <vt:lpstr>ENERGIZED OR DE-ENERGIZED?</vt:lpstr>
      <vt:lpstr>hot work decision tree</vt:lpstr>
      <vt:lpstr>Slide 19</vt:lpstr>
      <vt:lpstr>Examples of Additional Hazards</vt:lpstr>
      <vt:lpstr>Examples of Collateral Costs That May Justify Energized Work</vt:lpstr>
      <vt:lpstr>Steps Required before De-energized Work May Commence</vt:lpstr>
      <vt:lpstr>SAFE SWITCHING OF POWER SYSTEMS</vt:lpstr>
      <vt:lpstr>Remote Operation</vt:lpstr>
      <vt:lpstr>Electrical Safety Analysis</vt:lpstr>
      <vt:lpstr>Clearing procedures</vt:lpstr>
      <vt:lpstr>Slide 27</vt:lpstr>
      <vt:lpstr>Typical padlocks suitable for lockout purposes.</vt:lpstr>
      <vt:lpstr>Multiple-lock devices.</vt:lpstr>
      <vt:lpstr>Typical application of locks, tags, and multiple-lock devices</vt:lpstr>
      <vt:lpstr>Tag out &amp; Lockout</vt:lpstr>
      <vt:lpstr>When to Use Locks and Tags</vt:lpstr>
      <vt:lpstr>Tags without Locks</vt:lpstr>
      <vt:lpstr>Locks without Tags</vt:lpstr>
      <vt:lpstr>Rules for Using Locks and Tags</vt:lpstr>
      <vt:lpstr>FLASH HAZARD CALCULATIONS AND APPROACH DISTANCES</vt:lpstr>
      <vt:lpstr>Minimum approach distance definition</vt:lpstr>
      <vt:lpstr>Approach Boundaries to Live Parts for Shock Protection</vt:lpstr>
      <vt:lpstr>Low-Voltage Calculations (Below 600 V).</vt:lpstr>
      <vt:lpstr>Calculating the Flash Hazard Minimum Approach Distance (Flash Protection Boundary)</vt:lpstr>
      <vt:lpstr>The Required Level of ARC Protection</vt:lpstr>
      <vt:lpstr>Electrical arc test setup used to determine Arc Thermal Performance Value</vt:lpstr>
      <vt:lpstr>Calculating Incident Energy Levels- Method-1</vt:lpstr>
      <vt:lpstr>Curve fit to predict the incident energy</vt:lpstr>
      <vt:lpstr>Estimation / curve fit</vt:lpstr>
      <vt:lpstr>Arc-Flash Calculations</vt:lpstr>
      <vt:lpstr>Calculating Arc flash current  (IEEE Standard 1584 -2002.)</vt:lpstr>
      <vt:lpstr>Calculating Incident Energy</vt:lpstr>
      <vt:lpstr>Slide 49</vt:lpstr>
      <vt:lpstr>Flash-Hazard calculations - Problems</vt:lpstr>
      <vt:lpstr>Slide 51</vt:lpstr>
      <vt:lpstr>For system voltages above 15 kV</vt:lpstr>
      <vt:lpstr>Slide 53</vt:lpstr>
      <vt:lpstr>Incident Energy - Problems</vt:lpstr>
      <vt:lpstr>Calculation of Arc Flash Protection Boundary</vt:lpstr>
      <vt:lpstr>SAFETY PROCEDURES</vt:lpstr>
      <vt:lpstr>Requirements for Crossing the Restricted Approach Boundary</vt:lpstr>
      <vt:lpstr>Requirements for Crossing the Prohibited Approach Boundary</vt:lpstr>
      <vt:lpstr>Typical Situations That May Allow Reclosing of a Protective Device That Has Operated</vt:lpstr>
      <vt:lpstr>The One-Minute Safety Audit</vt:lpstr>
      <vt:lpstr>Power Systems Safety Audit</vt:lpstr>
      <vt:lpstr>Safety audit checklist</vt:lpstr>
      <vt:lpstr>Safety audit checklist</vt:lpstr>
      <vt:lpstr>Safety audit checklist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dc:title>
  <dc:creator>mypc</dc:creator>
  <cp:lastModifiedBy>mypc</cp:lastModifiedBy>
  <cp:revision>224</cp:revision>
  <dcterms:created xsi:type="dcterms:W3CDTF">2020-09-22T13:41:54Z</dcterms:created>
  <dcterms:modified xsi:type="dcterms:W3CDTF">2021-12-05T14:29:56Z</dcterms:modified>
</cp:coreProperties>
</file>